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3758" r:id="rId5"/>
    <p:sldMasterId id="2147483772" r:id="rId6"/>
  </p:sldMasterIdLst>
  <p:notesMasterIdLst>
    <p:notesMasterId r:id="rId34"/>
  </p:notesMasterIdLst>
  <p:handoutMasterIdLst>
    <p:handoutMasterId r:id="rId35"/>
  </p:handoutMasterIdLst>
  <p:sldIdLst>
    <p:sldId id="457" r:id="rId7"/>
    <p:sldId id="423" r:id="rId8"/>
    <p:sldId id="481" r:id="rId9"/>
    <p:sldId id="454" r:id="rId10"/>
    <p:sldId id="484" r:id="rId11"/>
    <p:sldId id="486" r:id="rId12"/>
    <p:sldId id="485" r:id="rId13"/>
    <p:sldId id="522" r:id="rId14"/>
    <p:sldId id="492" r:id="rId15"/>
    <p:sldId id="535" r:id="rId16"/>
    <p:sldId id="491" r:id="rId17"/>
    <p:sldId id="475" r:id="rId18"/>
    <p:sldId id="476" r:id="rId19"/>
    <p:sldId id="477" r:id="rId20"/>
    <p:sldId id="536" r:id="rId21"/>
    <p:sldId id="531" r:id="rId22"/>
    <p:sldId id="504" r:id="rId23"/>
    <p:sldId id="532" r:id="rId24"/>
    <p:sldId id="509" r:id="rId25"/>
    <p:sldId id="534" r:id="rId26"/>
    <p:sldId id="517" r:id="rId27"/>
    <p:sldId id="474" r:id="rId28"/>
    <p:sldId id="494" r:id="rId29"/>
    <p:sldId id="497" r:id="rId30"/>
    <p:sldId id="496" r:id="rId31"/>
    <p:sldId id="530" r:id="rId32"/>
    <p:sldId id="537" r:id="rId33"/>
  </p:sldIdLst>
  <p:sldSz cx="9144000" cy="6858000" type="screen4x3"/>
  <p:notesSz cx="6946900" cy="9220200"/>
  <p:kinsoku lang="ja-JP" invalStChars="、。，．・：；？！゛゜ヽヾゝゞ々ー’”）〕］｝〉》」』】°‰′″℃￠％ぁぃぅぇぉっゃゅょゎァィゥェォッャュョヮヵヶ!%),.:;?]}｡｣､･ｧｨｩｪｫｬｭｮｯｰﾞﾟ" invalEndChars="‘“（〔［｛〈《「『【￥＄$([\{｢￡"/>
  <p:defaultTextStyle>
    <a:defPPr>
      <a:defRPr lang="en-US"/>
    </a:defPPr>
    <a:lvl1pPr algn="l" rtl="0" fontAlgn="base">
      <a:spcBef>
        <a:spcPct val="50000"/>
      </a:spcBef>
      <a:spcAft>
        <a:spcPct val="0"/>
      </a:spcAft>
      <a:defRPr kern="1200">
        <a:solidFill>
          <a:schemeClr val="tx1"/>
        </a:solidFill>
        <a:latin typeface="Arial" charset="0"/>
        <a:ea typeface="+mn-ea"/>
        <a:cs typeface="Arial" charset="0"/>
      </a:defRPr>
    </a:lvl1pPr>
    <a:lvl2pPr marL="457200" algn="l" rtl="0" fontAlgn="base">
      <a:spcBef>
        <a:spcPct val="50000"/>
      </a:spcBef>
      <a:spcAft>
        <a:spcPct val="0"/>
      </a:spcAft>
      <a:defRPr kern="1200">
        <a:solidFill>
          <a:schemeClr val="tx1"/>
        </a:solidFill>
        <a:latin typeface="Arial" charset="0"/>
        <a:ea typeface="+mn-ea"/>
        <a:cs typeface="Arial" charset="0"/>
      </a:defRPr>
    </a:lvl2pPr>
    <a:lvl3pPr marL="914400" algn="l" rtl="0" fontAlgn="base">
      <a:spcBef>
        <a:spcPct val="50000"/>
      </a:spcBef>
      <a:spcAft>
        <a:spcPct val="0"/>
      </a:spcAft>
      <a:defRPr kern="1200">
        <a:solidFill>
          <a:schemeClr val="tx1"/>
        </a:solidFill>
        <a:latin typeface="Arial" charset="0"/>
        <a:ea typeface="+mn-ea"/>
        <a:cs typeface="Arial" charset="0"/>
      </a:defRPr>
    </a:lvl3pPr>
    <a:lvl4pPr marL="1371600" algn="l" rtl="0" fontAlgn="base">
      <a:spcBef>
        <a:spcPct val="50000"/>
      </a:spcBef>
      <a:spcAft>
        <a:spcPct val="0"/>
      </a:spcAft>
      <a:defRPr kern="1200">
        <a:solidFill>
          <a:schemeClr val="tx1"/>
        </a:solidFill>
        <a:latin typeface="Arial" charset="0"/>
        <a:ea typeface="+mn-ea"/>
        <a:cs typeface="Arial" charset="0"/>
      </a:defRPr>
    </a:lvl4pPr>
    <a:lvl5pPr marL="1828800" algn="l"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220">
          <p15:clr>
            <a:srgbClr val="A4A3A4"/>
          </p15:clr>
        </p15:guide>
        <p15:guide id="2" pos="2880">
          <p15:clr>
            <a:srgbClr val="A4A3A4"/>
          </p15:clr>
        </p15:guide>
      </p15:sldGuideLst>
    </p:ext>
    <p:ext uri="{2D200454-40CA-4A62-9FC3-DE9A4176ACB9}">
      <p15:notesGuideLst xmlns=""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AAA75F"/>
    <a:srgbClr val="006600"/>
    <a:srgbClr val="000099"/>
    <a:srgbClr val="6699FF"/>
    <a:srgbClr val="99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5" autoAdjust="0"/>
    <p:restoredTop sz="90555" autoAdjust="0"/>
  </p:normalViewPr>
  <p:slideViewPr>
    <p:cSldViewPr>
      <p:cViewPr>
        <p:scale>
          <a:sx n="70" d="100"/>
          <a:sy n="70" d="100"/>
        </p:scale>
        <p:origin x="-1152" y="108"/>
      </p:cViewPr>
      <p:guideLst>
        <p:guide orient="horz" pos="22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1776"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4921D-6317-4CB9-A832-4EB83B1FE70C}" type="doc">
      <dgm:prSet loTypeId="urn:microsoft.com/office/officeart/2009/3/layout/CircleRelationship" loCatId="relationship" qsTypeId="urn:microsoft.com/office/officeart/2005/8/quickstyle/simple2" qsCatId="simple" csTypeId="urn:microsoft.com/office/officeart/2005/8/colors/accent0_3" csCatId="mainScheme" phldr="1"/>
      <dgm:spPr/>
      <dgm:t>
        <a:bodyPr/>
        <a:lstStyle/>
        <a:p>
          <a:endParaRPr lang="en-US"/>
        </a:p>
      </dgm:t>
    </dgm:pt>
    <dgm:pt modelId="{34B03698-39C4-42AB-BA20-0EA39E705446}">
      <dgm:prSet phldrT="[Text]" custT="1"/>
      <dgm:spPr>
        <a:solidFill>
          <a:srgbClr val="FF0000"/>
        </a:solidFill>
        <a:ln>
          <a:solidFill>
            <a:srgbClr val="FFFF00"/>
          </a:solidFill>
        </a:ln>
      </dgm:spPr>
      <dgm:t>
        <a:bodyPr/>
        <a:lstStyle/>
        <a:p>
          <a:r>
            <a:rPr lang="en-US" sz="1400" b="1" dirty="0" smtClean="0"/>
            <a:t>MCT 1.15.1 (Conduct CAO)</a:t>
          </a:r>
          <a:endParaRPr lang="en-US" sz="1400" b="1" dirty="0"/>
        </a:p>
      </dgm:t>
    </dgm:pt>
    <dgm:pt modelId="{B13D26F4-74EF-4891-A7B0-684735E3326B}" type="parTrans" cxnId="{2A97D71A-C4D8-4031-AD5E-5C3F1F626CF2}">
      <dgm:prSet/>
      <dgm:spPr/>
      <dgm:t>
        <a:bodyPr/>
        <a:lstStyle/>
        <a:p>
          <a:endParaRPr lang="en-US" sz="2000" b="1"/>
        </a:p>
      </dgm:t>
    </dgm:pt>
    <dgm:pt modelId="{F9244179-7B72-4B67-80E8-8E1E0B59A80A}" type="sibTrans" cxnId="{2A97D71A-C4D8-4031-AD5E-5C3F1F626CF2}">
      <dgm:prSet/>
      <dgm:spPr/>
      <dgm:t>
        <a:bodyPr/>
        <a:lstStyle/>
        <a:p>
          <a:endParaRPr lang="en-US" sz="2000" b="1"/>
        </a:p>
      </dgm:t>
    </dgm:pt>
    <dgm:pt modelId="{73E45745-1535-493E-8304-62E1154A0FCC}">
      <dgm:prSet phldrT="[Text]" custT="1"/>
      <dgm:spPr>
        <a:solidFill>
          <a:srgbClr val="FF0000"/>
        </a:solidFill>
        <a:ln>
          <a:solidFill>
            <a:srgbClr val="FFFF00"/>
          </a:solidFill>
        </a:ln>
      </dgm:spPr>
      <dgm:t>
        <a:bodyPr/>
        <a:lstStyle/>
        <a:p>
          <a:r>
            <a:rPr lang="en-US" sz="1000" b="1" dirty="0" smtClean="0"/>
            <a:t>MCT 1.15 (Conduct CMO)</a:t>
          </a:r>
          <a:endParaRPr lang="en-US" sz="1000" b="1" dirty="0"/>
        </a:p>
      </dgm:t>
    </dgm:pt>
    <dgm:pt modelId="{51731A88-E7EB-4E88-9FC4-DE950C17E1F6}" type="parTrans" cxnId="{7424F0C2-844D-4445-ADC1-B103746C0514}">
      <dgm:prSet/>
      <dgm:spPr/>
      <dgm:t>
        <a:bodyPr/>
        <a:lstStyle/>
        <a:p>
          <a:endParaRPr lang="en-US" sz="2000" b="1"/>
        </a:p>
      </dgm:t>
    </dgm:pt>
    <dgm:pt modelId="{C46363FA-1A5C-4914-BF19-7479E537BE85}" type="sibTrans" cxnId="{7424F0C2-844D-4445-ADC1-B103746C0514}">
      <dgm:prSet/>
      <dgm:spPr/>
      <dgm:t>
        <a:bodyPr/>
        <a:lstStyle/>
        <a:p>
          <a:endParaRPr lang="en-US" sz="2000" b="1"/>
        </a:p>
      </dgm:t>
    </dgm:pt>
    <dgm:pt modelId="{29405659-0D21-4B4D-9EE5-CF9D567DA9F4}">
      <dgm:prSet phldrT="[Text]" custT="1"/>
      <dgm:spPr>
        <a:solidFill>
          <a:srgbClr val="FF0000"/>
        </a:solidFill>
        <a:ln>
          <a:solidFill>
            <a:srgbClr val="FFFF00"/>
          </a:solidFill>
        </a:ln>
      </dgm:spPr>
      <dgm:t>
        <a:bodyPr/>
        <a:lstStyle/>
        <a:p>
          <a:r>
            <a:rPr lang="en-US" sz="1000" b="1" dirty="0" smtClean="0"/>
            <a:t>MCT 5.5 (Conduct Joint &amp; Combined Ops)</a:t>
          </a:r>
          <a:endParaRPr lang="en-US" sz="1000" b="1" dirty="0"/>
        </a:p>
      </dgm:t>
    </dgm:pt>
    <dgm:pt modelId="{BB86B11F-1580-4352-8458-EE6573BD138B}" type="parTrans" cxnId="{24B81878-F4CB-4AE3-9FA5-EE4F21F7F76F}">
      <dgm:prSet/>
      <dgm:spPr/>
      <dgm:t>
        <a:bodyPr/>
        <a:lstStyle/>
        <a:p>
          <a:endParaRPr lang="en-US" sz="2000" b="1"/>
        </a:p>
      </dgm:t>
    </dgm:pt>
    <dgm:pt modelId="{75AF5C46-86D4-4C61-84BA-24361D2B6CC1}" type="sibTrans" cxnId="{24B81878-F4CB-4AE3-9FA5-EE4F21F7F76F}">
      <dgm:prSet/>
      <dgm:spPr/>
      <dgm:t>
        <a:bodyPr/>
        <a:lstStyle/>
        <a:p>
          <a:endParaRPr lang="en-US" sz="2000" b="1"/>
        </a:p>
      </dgm:t>
    </dgm:pt>
    <dgm:pt modelId="{B61B0208-62E0-4803-902F-E53732F4C9DB}">
      <dgm:prSet phldrT="[Text]" custT="1"/>
      <dgm:spPr>
        <a:solidFill>
          <a:srgbClr val="FF0000"/>
        </a:solidFill>
        <a:ln>
          <a:solidFill>
            <a:srgbClr val="FFFF00"/>
          </a:solidFill>
        </a:ln>
      </dgm:spPr>
      <dgm:t>
        <a:bodyPr/>
        <a:lstStyle/>
        <a:p>
          <a:r>
            <a:rPr lang="en-US" sz="1000" b="1" dirty="0" smtClean="0"/>
            <a:t>MCT 1.14 (Conduct Stability Ops)</a:t>
          </a:r>
          <a:endParaRPr lang="en-US" sz="1000" b="1" dirty="0"/>
        </a:p>
      </dgm:t>
    </dgm:pt>
    <dgm:pt modelId="{C26CB91B-00DA-49CB-9521-BC0C504888B9}" type="parTrans" cxnId="{0698544F-98E6-42A2-90DE-2AEF9B6C988F}">
      <dgm:prSet/>
      <dgm:spPr/>
      <dgm:t>
        <a:bodyPr/>
        <a:lstStyle/>
        <a:p>
          <a:endParaRPr lang="en-US" sz="2000" b="1"/>
        </a:p>
      </dgm:t>
    </dgm:pt>
    <dgm:pt modelId="{476EBD48-AED3-4E25-BC2F-66B5DB7CBDEA}" type="sibTrans" cxnId="{0698544F-98E6-42A2-90DE-2AEF9B6C988F}">
      <dgm:prSet/>
      <dgm:spPr/>
      <dgm:t>
        <a:bodyPr/>
        <a:lstStyle/>
        <a:p>
          <a:endParaRPr lang="en-US" sz="2000" b="1"/>
        </a:p>
      </dgm:t>
    </dgm:pt>
    <dgm:pt modelId="{E98447E6-8DC3-4037-8182-85486D4F1D90}">
      <dgm:prSet phldrT="[Text]" custT="1"/>
      <dgm:spPr>
        <a:solidFill>
          <a:srgbClr val="FF0000"/>
        </a:solidFill>
        <a:ln>
          <a:solidFill>
            <a:srgbClr val="FFFF00"/>
          </a:solidFill>
        </a:ln>
      </dgm:spPr>
      <dgm:t>
        <a:bodyPr/>
        <a:lstStyle/>
        <a:p>
          <a:r>
            <a:rPr lang="en-US" sz="1000" b="1" dirty="0" smtClean="0"/>
            <a:t>MCT 1.13 (Conduct Irregular Warfare)</a:t>
          </a:r>
          <a:endParaRPr lang="en-US" sz="1000" b="1" dirty="0"/>
        </a:p>
      </dgm:t>
    </dgm:pt>
    <dgm:pt modelId="{5E0DF19F-10D3-456D-BF2F-F3FEC1EDC12C}" type="parTrans" cxnId="{D2FA941C-3B83-4022-ADD2-EC4603212B42}">
      <dgm:prSet/>
      <dgm:spPr/>
      <dgm:t>
        <a:bodyPr/>
        <a:lstStyle/>
        <a:p>
          <a:endParaRPr lang="en-US" sz="2000" b="1"/>
        </a:p>
      </dgm:t>
    </dgm:pt>
    <dgm:pt modelId="{A58F6722-18D7-4859-87E6-4D9C63F824BD}" type="sibTrans" cxnId="{D2FA941C-3B83-4022-ADD2-EC4603212B42}">
      <dgm:prSet/>
      <dgm:spPr/>
      <dgm:t>
        <a:bodyPr/>
        <a:lstStyle/>
        <a:p>
          <a:endParaRPr lang="en-US" sz="2000" b="1"/>
        </a:p>
      </dgm:t>
    </dgm:pt>
    <dgm:pt modelId="{60FD2A75-1B52-4B9E-B634-B79152C06C69}" type="pres">
      <dgm:prSet presAssocID="{C6C4921D-6317-4CB9-A832-4EB83B1FE70C}" presName="Name0" presStyleCnt="0">
        <dgm:presLayoutVars>
          <dgm:chMax val="1"/>
          <dgm:chPref val="1"/>
        </dgm:presLayoutVars>
      </dgm:prSet>
      <dgm:spPr/>
      <dgm:t>
        <a:bodyPr/>
        <a:lstStyle/>
        <a:p>
          <a:endParaRPr lang="en-US"/>
        </a:p>
      </dgm:t>
    </dgm:pt>
    <dgm:pt modelId="{6A4B883B-2BAF-4D74-A26A-117A45A2CE5C}" type="pres">
      <dgm:prSet presAssocID="{34B03698-39C4-42AB-BA20-0EA39E705446}" presName="Parent" presStyleLbl="node0" presStyleIdx="0" presStyleCnt="1">
        <dgm:presLayoutVars>
          <dgm:chMax val="5"/>
          <dgm:chPref val="5"/>
        </dgm:presLayoutVars>
      </dgm:prSet>
      <dgm:spPr/>
      <dgm:t>
        <a:bodyPr/>
        <a:lstStyle/>
        <a:p>
          <a:endParaRPr lang="en-US"/>
        </a:p>
      </dgm:t>
    </dgm:pt>
    <dgm:pt modelId="{425B134F-22A2-4175-A8A7-C9CF0E3A878C}" type="pres">
      <dgm:prSet presAssocID="{34B03698-39C4-42AB-BA20-0EA39E705446}" presName="Accent1" presStyleLbl="node1" presStyleIdx="0" presStyleCnt="17"/>
      <dgm:spPr>
        <a:solidFill>
          <a:srgbClr val="FF0000"/>
        </a:solidFill>
        <a:ln>
          <a:solidFill>
            <a:srgbClr val="FFFF00"/>
          </a:solidFill>
        </a:ln>
      </dgm:spPr>
      <dgm:t>
        <a:bodyPr/>
        <a:lstStyle/>
        <a:p>
          <a:endParaRPr lang="en-US"/>
        </a:p>
      </dgm:t>
    </dgm:pt>
    <dgm:pt modelId="{5408CD48-E315-43D4-9D97-C8A6975F71D9}" type="pres">
      <dgm:prSet presAssocID="{34B03698-39C4-42AB-BA20-0EA39E705446}" presName="Accent2" presStyleLbl="node1" presStyleIdx="1" presStyleCnt="17"/>
      <dgm:spPr>
        <a:solidFill>
          <a:srgbClr val="FF0000"/>
        </a:solidFill>
        <a:ln>
          <a:solidFill>
            <a:srgbClr val="FFFF00"/>
          </a:solidFill>
        </a:ln>
      </dgm:spPr>
      <dgm:t>
        <a:bodyPr/>
        <a:lstStyle/>
        <a:p>
          <a:endParaRPr lang="en-US"/>
        </a:p>
      </dgm:t>
    </dgm:pt>
    <dgm:pt modelId="{93BC6B20-7A6A-4D72-9F28-F69FBE6B7434}" type="pres">
      <dgm:prSet presAssocID="{34B03698-39C4-42AB-BA20-0EA39E705446}" presName="Accent3" presStyleLbl="node1" presStyleIdx="2" presStyleCnt="17"/>
      <dgm:spPr>
        <a:solidFill>
          <a:srgbClr val="FF0000"/>
        </a:solidFill>
        <a:ln>
          <a:solidFill>
            <a:srgbClr val="FFFF00"/>
          </a:solidFill>
        </a:ln>
      </dgm:spPr>
      <dgm:t>
        <a:bodyPr/>
        <a:lstStyle/>
        <a:p>
          <a:endParaRPr lang="en-US"/>
        </a:p>
      </dgm:t>
    </dgm:pt>
    <dgm:pt modelId="{A4CA4E04-E245-4EAB-A99C-37AD261A8C74}" type="pres">
      <dgm:prSet presAssocID="{34B03698-39C4-42AB-BA20-0EA39E705446}" presName="Accent4" presStyleLbl="node1" presStyleIdx="3" presStyleCnt="17"/>
      <dgm:spPr>
        <a:solidFill>
          <a:srgbClr val="FF0000"/>
        </a:solidFill>
        <a:ln>
          <a:solidFill>
            <a:srgbClr val="FFFF00"/>
          </a:solidFill>
        </a:ln>
      </dgm:spPr>
      <dgm:t>
        <a:bodyPr/>
        <a:lstStyle/>
        <a:p>
          <a:endParaRPr lang="en-US"/>
        </a:p>
      </dgm:t>
    </dgm:pt>
    <dgm:pt modelId="{45F46A48-9E80-4ED7-BF94-26D21B5B03EC}" type="pres">
      <dgm:prSet presAssocID="{34B03698-39C4-42AB-BA20-0EA39E705446}" presName="Accent5" presStyleLbl="node1" presStyleIdx="4" presStyleCnt="17"/>
      <dgm:spPr>
        <a:solidFill>
          <a:srgbClr val="FF0000"/>
        </a:solidFill>
        <a:ln>
          <a:solidFill>
            <a:srgbClr val="FFFF00"/>
          </a:solidFill>
        </a:ln>
      </dgm:spPr>
      <dgm:t>
        <a:bodyPr/>
        <a:lstStyle/>
        <a:p>
          <a:endParaRPr lang="en-US"/>
        </a:p>
      </dgm:t>
    </dgm:pt>
    <dgm:pt modelId="{499CA1C2-524A-41AB-BF92-4EFEF3AE623D}" type="pres">
      <dgm:prSet presAssocID="{34B03698-39C4-42AB-BA20-0EA39E705446}" presName="Accent6" presStyleLbl="node1" presStyleIdx="5" presStyleCnt="17"/>
      <dgm:spPr>
        <a:solidFill>
          <a:srgbClr val="FF0000"/>
        </a:solidFill>
        <a:ln>
          <a:solidFill>
            <a:srgbClr val="FFFF00"/>
          </a:solidFill>
        </a:ln>
      </dgm:spPr>
      <dgm:t>
        <a:bodyPr/>
        <a:lstStyle/>
        <a:p>
          <a:endParaRPr lang="en-US"/>
        </a:p>
      </dgm:t>
    </dgm:pt>
    <dgm:pt modelId="{DF58D821-48F0-4DA0-8C75-7B4FED6285FD}" type="pres">
      <dgm:prSet presAssocID="{73E45745-1535-493E-8304-62E1154A0FCC}" presName="Child1" presStyleLbl="node1" presStyleIdx="6" presStyleCnt="17">
        <dgm:presLayoutVars>
          <dgm:chMax val="0"/>
          <dgm:chPref val="0"/>
        </dgm:presLayoutVars>
      </dgm:prSet>
      <dgm:spPr/>
      <dgm:t>
        <a:bodyPr/>
        <a:lstStyle/>
        <a:p>
          <a:endParaRPr lang="en-US"/>
        </a:p>
      </dgm:t>
    </dgm:pt>
    <dgm:pt modelId="{48D5BE80-9E3A-4B96-85C3-39B96C9FEFCA}" type="pres">
      <dgm:prSet presAssocID="{73E45745-1535-493E-8304-62E1154A0FCC}" presName="Accent7" presStyleCnt="0"/>
      <dgm:spPr/>
      <dgm:t>
        <a:bodyPr/>
        <a:lstStyle/>
        <a:p>
          <a:endParaRPr lang="en-US"/>
        </a:p>
      </dgm:t>
    </dgm:pt>
    <dgm:pt modelId="{1C1989B2-80F1-4A99-892E-712A5124698C}" type="pres">
      <dgm:prSet presAssocID="{73E45745-1535-493E-8304-62E1154A0FCC}" presName="AccentHold1" presStyleLbl="node1" presStyleIdx="7" presStyleCnt="17"/>
      <dgm:spPr>
        <a:solidFill>
          <a:srgbClr val="FF0000"/>
        </a:solidFill>
        <a:ln>
          <a:solidFill>
            <a:srgbClr val="FFFF00"/>
          </a:solidFill>
        </a:ln>
      </dgm:spPr>
      <dgm:t>
        <a:bodyPr/>
        <a:lstStyle/>
        <a:p>
          <a:endParaRPr lang="en-US"/>
        </a:p>
      </dgm:t>
    </dgm:pt>
    <dgm:pt modelId="{C97305DB-0F54-4603-80F0-69D44F81F4D9}" type="pres">
      <dgm:prSet presAssocID="{73E45745-1535-493E-8304-62E1154A0FCC}" presName="Accent8" presStyleCnt="0"/>
      <dgm:spPr/>
      <dgm:t>
        <a:bodyPr/>
        <a:lstStyle/>
        <a:p>
          <a:endParaRPr lang="en-US"/>
        </a:p>
      </dgm:t>
    </dgm:pt>
    <dgm:pt modelId="{9C92A3FF-1363-4863-9B1C-A6D84D3876FC}" type="pres">
      <dgm:prSet presAssocID="{73E45745-1535-493E-8304-62E1154A0FCC}" presName="AccentHold2" presStyleLbl="node1" presStyleIdx="8" presStyleCnt="17"/>
      <dgm:spPr>
        <a:solidFill>
          <a:srgbClr val="FF0000"/>
        </a:solidFill>
        <a:ln>
          <a:solidFill>
            <a:srgbClr val="FFFF00"/>
          </a:solidFill>
        </a:ln>
      </dgm:spPr>
      <dgm:t>
        <a:bodyPr/>
        <a:lstStyle/>
        <a:p>
          <a:endParaRPr lang="en-US"/>
        </a:p>
      </dgm:t>
    </dgm:pt>
    <dgm:pt modelId="{DBCAA9C8-4600-4784-B659-CF0F19B14365}" type="pres">
      <dgm:prSet presAssocID="{29405659-0D21-4B4D-9EE5-CF9D567DA9F4}" presName="Child2" presStyleLbl="node1" presStyleIdx="9" presStyleCnt="17" custScaleX="128945" custScaleY="135323">
        <dgm:presLayoutVars>
          <dgm:chMax val="0"/>
          <dgm:chPref val="0"/>
        </dgm:presLayoutVars>
      </dgm:prSet>
      <dgm:spPr/>
      <dgm:t>
        <a:bodyPr/>
        <a:lstStyle/>
        <a:p>
          <a:endParaRPr lang="en-US"/>
        </a:p>
      </dgm:t>
    </dgm:pt>
    <dgm:pt modelId="{0D4B2BCE-2C5E-424A-AAA6-2912B6E4797A}" type="pres">
      <dgm:prSet presAssocID="{29405659-0D21-4B4D-9EE5-CF9D567DA9F4}" presName="Accent9" presStyleCnt="0"/>
      <dgm:spPr/>
      <dgm:t>
        <a:bodyPr/>
        <a:lstStyle/>
        <a:p>
          <a:endParaRPr lang="en-US"/>
        </a:p>
      </dgm:t>
    </dgm:pt>
    <dgm:pt modelId="{3932A9C5-DA69-4A10-A3DE-789F1C5DA346}" type="pres">
      <dgm:prSet presAssocID="{29405659-0D21-4B4D-9EE5-CF9D567DA9F4}" presName="AccentHold1" presStyleLbl="node1" presStyleIdx="10" presStyleCnt="17"/>
      <dgm:spPr>
        <a:solidFill>
          <a:srgbClr val="FF0000"/>
        </a:solidFill>
        <a:ln>
          <a:solidFill>
            <a:srgbClr val="FFFF00"/>
          </a:solidFill>
        </a:ln>
      </dgm:spPr>
      <dgm:t>
        <a:bodyPr/>
        <a:lstStyle/>
        <a:p>
          <a:endParaRPr lang="en-US"/>
        </a:p>
      </dgm:t>
    </dgm:pt>
    <dgm:pt modelId="{AAAC5B20-7F68-45AC-A63D-23E601FB2E86}" type="pres">
      <dgm:prSet presAssocID="{29405659-0D21-4B4D-9EE5-CF9D567DA9F4}" presName="Accent10" presStyleCnt="0"/>
      <dgm:spPr/>
      <dgm:t>
        <a:bodyPr/>
        <a:lstStyle/>
        <a:p>
          <a:endParaRPr lang="en-US"/>
        </a:p>
      </dgm:t>
    </dgm:pt>
    <dgm:pt modelId="{CE0131FA-E0B0-46E6-9550-49510F92C1E5}" type="pres">
      <dgm:prSet presAssocID="{29405659-0D21-4B4D-9EE5-CF9D567DA9F4}" presName="AccentHold2" presStyleLbl="node1" presStyleIdx="11" presStyleCnt="17"/>
      <dgm:spPr>
        <a:solidFill>
          <a:srgbClr val="FF0000"/>
        </a:solidFill>
        <a:ln>
          <a:solidFill>
            <a:srgbClr val="FFFF00"/>
          </a:solidFill>
        </a:ln>
      </dgm:spPr>
      <dgm:t>
        <a:bodyPr/>
        <a:lstStyle/>
        <a:p>
          <a:endParaRPr lang="en-US"/>
        </a:p>
      </dgm:t>
    </dgm:pt>
    <dgm:pt modelId="{C83749C4-4AAC-41AD-83EB-2C58A4713F28}" type="pres">
      <dgm:prSet presAssocID="{29405659-0D21-4B4D-9EE5-CF9D567DA9F4}" presName="Accent11" presStyleCnt="0"/>
      <dgm:spPr/>
      <dgm:t>
        <a:bodyPr/>
        <a:lstStyle/>
        <a:p>
          <a:endParaRPr lang="en-US"/>
        </a:p>
      </dgm:t>
    </dgm:pt>
    <dgm:pt modelId="{4B512401-7D64-4AA4-9145-E619E1E7B9C4}" type="pres">
      <dgm:prSet presAssocID="{29405659-0D21-4B4D-9EE5-CF9D567DA9F4}" presName="AccentHold3" presStyleLbl="node1" presStyleIdx="12" presStyleCnt="17"/>
      <dgm:spPr>
        <a:solidFill>
          <a:srgbClr val="FF0000"/>
        </a:solidFill>
        <a:ln>
          <a:solidFill>
            <a:srgbClr val="FFFF00"/>
          </a:solidFill>
        </a:ln>
      </dgm:spPr>
      <dgm:t>
        <a:bodyPr/>
        <a:lstStyle/>
        <a:p>
          <a:endParaRPr lang="en-US"/>
        </a:p>
      </dgm:t>
    </dgm:pt>
    <dgm:pt modelId="{18B1A2DF-3434-4EF5-A3AE-809B21CF861F}" type="pres">
      <dgm:prSet presAssocID="{B61B0208-62E0-4803-902F-E53732F4C9DB}" presName="Child3" presStyleLbl="node1" presStyleIdx="13" presStyleCnt="17">
        <dgm:presLayoutVars>
          <dgm:chMax val="0"/>
          <dgm:chPref val="0"/>
        </dgm:presLayoutVars>
      </dgm:prSet>
      <dgm:spPr/>
      <dgm:t>
        <a:bodyPr/>
        <a:lstStyle/>
        <a:p>
          <a:endParaRPr lang="en-US"/>
        </a:p>
      </dgm:t>
    </dgm:pt>
    <dgm:pt modelId="{84B62EC9-2D13-4D90-B558-85F270991759}" type="pres">
      <dgm:prSet presAssocID="{B61B0208-62E0-4803-902F-E53732F4C9DB}" presName="Accent12" presStyleCnt="0"/>
      <dgm:spPr/>
      <dgm:t>
        <a:bodyPr/>
        <a:lstStyle/>
        <a:p>
          <a:endParaRPr lang="en-US"/>
        </a:p>
      </dgm:t>
    </dgm:pt>
    <dgm:pt modelId="{E14B135C-43C7-4788-81C5-FABAA0EFFA93}" type="pres">
      <dgm:prSet presAssocID="{B61B0208-62E0-4803-902F-E53732F4C9DB}" presName="AccentHold1" presStyleLbl="node1" presStyleIdx="14" presStyleCnt="17"/>
      <dgm:spPr>
        <a:solidFill>
          <a:srgbClr val="FF0000"/>
        </a:solidFill>
        <a:ln>
          <a:solidFill>
            <a:srgbClr val="FFFF00"/>
          </a:solidFill>
        </a:ln>
      </dgm:spPr>
      <dgm:t>
        <a:bodyPr/>
        <a:lstStyle/>
        <a:p>
          <a:endParaRPr lang="en-US"/>
        </a:p>
      </dgm:t>
    </dgm:pt>
    <dgm:pt modelId="{AF2B5537-13DA-44EB-9E88-046D8397918B}" type="pres">
      <dgm:prSet presAssocID="{E98447E6-8DC3-4037-8182-85486D4F1D90}" presName="Child4" presStyleLbl="node1" presStyleIdx="15" presStyleCnt="17">
        <dgm:presLayoutVars>
          <dgm:chMax val="0"/>
          <dgm:chPref val="0"/>
        </dgm:presLayoutVars>
      </dgm:prSet>
      <dgm:spPr/>
      <dgm:t>
        <a:bodyPr/>
        <a:lstStyle/>
        <a:p>
          <a:endParaRPr lang="en-US"/>
        </a:p>
      </dgm:t>
    </dgm:pt>
    <dgm:pt modelId="{2E8EA355-FF2A-4990-B992-5E2ADD03F76C}" type="pres">
      <dgm:prSet presAssocID="{E98447E6-8DC3-4037-8182-85486D4F1D90}" presName="Accent13" presStyleCnt="0"/>
      <dgm:spPr/>
      <dgm:t>
        <a:bodyPr/>
        <a:lstStyle/>
        <a:p>
          <a:endParaRPr lang="en-US"/>
        </a:p>
      </dgm:t>
    </dgm:pt>
    <dgm:pt modelId="{70D03F0E-DFCC-4870-96D3-A8E0B6A9FB90}" type="pres">
      <dgm:prSet presAssocID="{E98447E6-8DC3-4037-8182-85486D4F1D90}" presName="AccentHold1" presStyleLbl="node1" presStyleIdx="16" presStyleCnt="17"/>
      <dgm:spPr>
        <a:solidFill>
          <a:srgbClr val="FF0000"/>
        </a:solidFill>
        <a:ln>
          <a:solidFill>
            <a:srgbClr val="FFFF00"/>
          </a:solidFill>
        </a:ln>
      </dgm:spPr>
      <dgm:t>
        <a:bodyPr/>
        <a:lstStyle/>
        <a:p>
          <a:endParaRPr lang="en-US"/>
        </a:p>
      </dgm:t>
    </dgm:pt>
  </dgm:ptLst>
  <dgm:cxnLst>
    <dgm:cxn modelId="{24B81878-F4CB-4AE3-9FA5-EE4F21F7F76F}" srcId="{34B03698-39C4-42AB-BA20-0EA39E705446}" destId="{29405659-0D21-4B4D-9EE5-CF9D567DA9F4}" srcOrd="1" destOrd="0" parTransId="{BB86B11F-1580-4352-8458-EE6573BD138B}" sibTransId="{75AF5C46-86D4-4C61-84BA-24361D2B6CC1}"/>
    <dgm:cxn modelId="{CCC51219-557F-40FC-B851-62E7C310DBAF}" type="presOf" srcId="{E98447E6-8DC3-4037-8182-85486D4F1D90}" destId="{AF2B5537-13DA-44EB-9E88-046D8397918B}" srcOrd="0" destOrd="0" presId="urn:microsoft.com/office/officeart/2009/3/layout/CircleRelationship"/>
    <dgm:cxn modelId="{7424F0C2-844D-4445-ADC1-B103746C0514}" srcId="{34B03698-39C4-42AB-BA20-0EA39E705446}" destId="{73E45745-1535-493E-8304-62E1154A0FCC}" srcOrd="0" destOrd="0" parTransId="{51731A88-E7EB-4E88-9FC4-DE950C17E1F6}" sibTransId="{C46363FA-1A5C-4914-BF19-7479E537BE85}"/>
    <dgm:cxn modelId="{E3926E59-AE72-4642-8E6A-274FCAEDF60E}" type="presOf" srcId="{C6C4921D-6317-4CB9-A832-4EB83B1FE70C}" destId="{60FD2A75-1B52-4B9E-B634-B79152C06C69}" srcOrd="0" destOrd="0" presId="urn:microsoft.com/office/officeart/2009/3/layout/CircleRelationship"/>
    <dgm:cxn modelId="{494F8040-23BC-44FA-96D2-495C0D110A45}" type="presOf" srcId="{34B03698-39C4-42AB-BA20-0EA39E705446}" destId="{6A4B883B-2BAF-4D74-A26A-117A45A2CE5C}" srcOrd="0" destOrd="0" presId="urn:microsoft.com/office/officeart/2009/3/layout/CircleRelationship"/>
    <dgm:cxn modelId="{8A2368F0-CAC1-4E76-93A0-531DD17639F2}" type="presOf" srcId="{73E45745-1535-493E-8304-62E1154A0FCC}" destId="{DF58D821-48F0-4DA0-8C75-7B4FED6285FD}" srcOrd="0" destOrd="0" presId="urn:microsoft.com/office/officeart/2009/3/layout/CircleRelationship"/>
    <dgm:cxn modelId="{C75491B9-9ABE-48F0-A565-4DFDA2FB84D2}" type="presOf" srcId="{29405659-0D21-4B4D-9EE5-CF9D567DA9F4}" destId="{DBCAA9C8-4600-4784-B659-CF0F19B14365}" srcOrd="0" destOrd="0" presId="urn:microsoft.com/office/officeart/2009/3/layout/CircleRelationship"/>
    <dgm:cxn modelId="{28A8711B-9BC2-4F3E-B92C-FD85BD939D42}" type="presOf" srcId="{B61B0208-62E0-4803-902F-E53732F4C9DB}" destId="{18B1A2DF-3434-4EF5-A3AE-809B21CF861F}" srcOrd="0" destOrd="0" presId="urn:microsoft.com/office/officeart/2009/3/layout/CircleRelationship"/>
    <dgm:cxn modelId="{2A97D71A-C4D8-4031-AD5E-5C3F1F626CF2}" srcId="{C6C4921D-6317-4CB9-A832-4EB83B1FE70C}" destId="{34B03698-39C4-42AB-BA20-0EA39E705446}" srcOrd="0" destOrd="0" parTransId="{B13D26F4-74EF-4891-A7B0-684735E3326B}" sibTransId="{F9244179-7B72-4B67-80E8-8E1E0B59A80A}"/>
    <dgm:cxn modelId="{0698544F-98E6-42A2-90DE-2AEF9B6C988F}" srcId="{34B03698-39C4-42AB-BA20-0EA39E705446}" destId="{B61B0208-62E0-4803-902F-E53732F4C9DB}" srcOrd="2" destOrd="0" parTransId="{C26CB91B-00DA-49CB-9521-BC0C504888B9}" sibTransId="{476EBD48-AED3-4E25-BC2F-66B5DB7CBDEA}"/>
    <dgm:cxn modelId="{D2FA941C-3B83-4022-ADD2-EC4603212B42}" srcId="{34B03698-39C4-42AB-BA20-0EA39E705446}" destId="{E98447E6-8DC3-4037-8182-85486D4F1D90}" srcOrd="3" destOrd="0" parTransId="{5E0DF19F-10D3-456D-BF2F-F3FEC1EDC12C}" sibTransId="{A58F6722-18D7-4859-87E6-4D9C63F824BD}"/>
    <dgm:cxn modelId="{3180AEB0-00AE-4C38-A530-B53DE05A2FD1}" type="presParOf" srcId="{60FD2A75-1B52-4B9E-B634-B79152C06C69}" destId="{6A4B883B-2BAF-4D74-A26A-117A45A2CE5C}" srcOrd="0" destOrd="0" presId="urn:microsoft.com/office/officeart/2009/3/layout/CircleRelationship"/>
    <dgm:cxn modelId="{26CA88F4-851C-4312-B81A-0D64872E3B17}" type="presParOf" srcId="{60FD2A75-1B52-4B9E-B634-B79152C06C69}" destId="{425B134F-22A2-4175-A8A7-C9CF0E3A878C}" srcOrd="1" destOrd="0" presId="urn:microsoft.com/office/officeart/2009/3/layout/CircleRelationship"/>
    <dgm:cxn modelId="{BCFEE311-D179-45C8-B108-71A51595FB0A}" type="presParOf" srcId="{60FD2A75-1B52-4B9E-B634-B79152C06C69}" destId="{5408CD48-E315-43D4-9D97-C8A6975F71D9}" srcOrd="2" destOrd="0" presId="urn:microsoft.com/office/officeart/2009/3/layout/CircleRelationship"/>
    <dgm:cxn modelId="{66A2AA4F-120C-4ADD-9A8A-3C946FFF3155}" type="presParOf" srcId="{60FD2A75-1B52-4B9E-B634-B79152C06C69}" destId="{93BC6B20-7A6A-4D72-9F28-F69FBE6B7434}" srcOrd="3" destOrd="0" presId="urn:microsoft.com/office/officeart/2009/3/layout/CircleRelationship"/>
    <dgm:cxn modelId="{56BA8F68-D4D6-4BCD-A761-E7C2BB14B4B9}" type="presParOf" srcId="{60FD2A75-1B52-4B9E-B634-B79152C06C69}" destId="{A4CA4E04-E245-4EAB-A99C-37AD261A8C74}" srcOrd="4" destOrd="0" presId="urn:microsoft.com/office/officeart/2009/3/layout/CircleRelationship"/>
    <dgm:cxn modelId="{BD29C231-FE15-44CD-B44A-8464939DED19}" type="presParOf" srcId="{60FD2A75-1B52-4B9E-B634-B79152C06C69}" destId="{45F46A48-9E80-4ED7-BF94-26D21B5B03EC}" srcOrd="5" destOrd="0" presId="urn:microsoft.com/office/officeart/2009/3/layout/CircleRelationship"/>
    <dgm:cxn modelId="{97F999BB-C211-4F43-9DD5-F02AEEB3E5C9}" type="presParOf" srcId="{60FD2A75-1B52-4B9E-B634-B79152C06C69}" destId="{499CA1C2-524A-41AB-BF92-4EFEF3AE623D}" srcOrd="6" destOrd="0" presId="urn:microsoft.com/office/officeart/2009/3/layout/CircleRelationship"/>
    <dgm:cxn modelId="{EE5AC2E3-9C5D-448E-8CF9-2F77F60DC8D8}" type="presParOf" srcId="{60FD2A75-1B52-4B9E-B634-B79152C06C69}" destId="{DF58D821-48F0-4DA0-8C75-7B4FED6285FD}" srcOrd="7" destOrd="0" presId="urn:microsoft.com/office/officeart/2009/3/layout/CircleRelationship"/>
    <dgm:cxn modelId="{47183BA0-EF1A-4C23-895B-C552F23ECD27}" type="presParOf" srcId="{60FD2A75-1B52-4B9E-B634-B79152C06C69}" destId="{48D5BE80-9E3A-4B96-85C3-39B96C9FEFCA}" srcOrd="8" destOrd="0" presId="urn:microsoft.com/office/officeart/2009/3/layout/CircleRelationship"/>
    <dgm:cxn modelId="{1BEC6C16-4F71-4D4D-8FD0-4C442EFEF6C6}" type="presParOf" srcId="{48D5BE80-9E3A-4B96-85C3-39B96C9FEFCA}" destId="{1C1989B2-80F1-4A99-892E-712A5124698C}" srcOrd="0" destOrd="0" presId="urn:microsoft.com/office/officeart/2009/3/layout/CircleRelationship"/>
    <dgm:cxn modelId="{C35EF73E-6FC5-41AD-AB94-1B93A91BA92E}" type="presParOf" srcId="{60FD2A75-1B52-4B9E-B634-B79152C06C69}" destId="{C97305DB-0F54-4603-80F0-69D44F81F4D9}" srcOrd="9" destOrd="0" presId="urn:microsoft.com/office/officeart/2009/3/layout/CircleRelationship"/>
    <dgm:cxn modelId="{8A5AF718-88B8-405B-BBCA-EF30A2C9B99B}" type="presParOf" srcId="{C97305DB-0F54-4603-80F0-69D44F81F4D9}" destId="{9C92A3FF-1363-4863-9B1C-A6D84D3876FC}" srcOrd="0" destOrd="0" presId="urn:microsoft.com/office/officeart/2009/3/layout/CircleRelationship"/>
    <dgm:cxn modelId="{BB3161B9-3B64-4DE8-9D44-DBB6736AAFC8}" type="presParOf" srcId="{60FD2A75-1B52-4B9E-B634-B79152C06C69}" destId="{DBCAA9C8-4600-4784-B659-CF0F19B14365}" srcOrd="10" destOrd="0" presId="urn:microsoft.com/office/officeart/2009/3/layout/CircleRelationship"/>
    <dgm:cxn modelId="{50CABF40-8CB5-45EB-96A5-21F784471DA5}" type="presParOf" srcId="{60FD2A75-1B52-4B9E-B634-B79152C06C69}" destId="{0D4B2BCE-2C5E-424A-AAA6-2912B6E4797A}" srcOrd="11" destOrd="0" presId="urn:microsoft.com/office/officeart/2009/3/layout/CircleRelationship"/>
    <dgm:cxn modelId="{C93CF708-2377-418F-ABCA-D3D319436AC9}" type="presParOf" srcId="{0D4B2BCE-2C5E-424A-AAA6-2912B6E4797A}" destId="{3932A9C5-DA69-4A10-A3DE-789F1C5DA346}" srcOrd="0" destOrd="0" presId="urn:microsoft.com/office/officeart/2009/3/layout/CircleRelationship"/>
    <dgm:cxn modelId="{42325A2D-5149-48A5-93AF-E64ED6DDE724}" type="presParOf" srcId="{60FD2A75-1B52-4B9E-B634-B79152C06C69}" destId="{AAAC5B20-7F68-45AC-A63D-23E601FB2E86}" srcOrd="12" destOrd="0" presId="urn:microsoft.com/office/officeart/2009/3/layout/CircleRelationship"/>
    <dgm:cxn modelId="{70783781-7689-4B39-9FD4-4E855C573735}" type="presParOf" srcId="{AAAC5B20-7F68-45AC-A63D-23E601FB2E86}" destId="{CE0131FA-E0B0-46E6-9550-49510F92C1E5}" srcOrd="0" destOrd="0" presId="urn:microsoft.com/office/officeart/2009/3/layout/CircleRelationship"/>
    <dgm:cxn modelId="{AF0AF74D-70BD-4CE1-8B27-2A38CDF44617}" type="presParOf" srcId="{60FD2A75-1B52-4B9E-B634-B79152C06C69}" destId="{C83749C4-4AAC-41AD-83EB-2C58A4713F28}" srcOrd="13" destOrd="0" presId="urn:microsoft.com/office/officeart/2009/3/layout/CircleRelationship"/>
    <dgm:cxn modelId="{6A317003-51D6-42B1-8451-F941A47EB8DE}" type="presParOf" srcId="{C83749C4-4AAC-41AD-83EB-2C58A4713F28}" destId="{4B512401-7D64-4AA4-9145-E619E1E7B9C4}" srcOrd="0" destOrd="0" presId="urn:microsoft.com/office/officeart/2009/3/layout/CircleRelationship"/>
    <dgm:cxn modelId="{B2923DCB-6789-4604-94A6-758787A14EF3}" type="presParOf" srcId="{60FD2A75-1B52-4B9E-B634-B79152C06C69}" destId="{18B1A2DF-3434-4EF5-A3AE-809B21CF861F}" srcOrd="14" destOrd="0" presId="urn:microsoft.com/office/officeart/2009/3/layout/CircleRelationship"/>
    <dgm:cxn modelId="{0510A1AB-06C0-4658-9F9F-22FB68A94B2C}" type="presParOf" srcId="{60FD2A75-1B52-4B9E-B634-B79152C06C69}" destId="{84B62EC9-2D13-4D90-B558-85F270991759}" srcOrd="15" destOrd="0" presId="urn:microsoft.com/office/officeart/2009/3/layout/CircleRelationship"/>
    <dgm:cxn modelId="{694FB276-8EA3-4EE6-BD1B-F2E77C79B3CD}" type="presParOf" srcId="{84B62EC9-2D13-4D90-B558-85F270991759}" destId="{E14B135C-43C7-4788-81C5-FABAA0EFFA93}" srcOrd="0" destOrd="0" presId="urn:microsoft.com/office/officeart/2009/3/layout/CircleRelationship"/>
    <dgm:cxn modelId="{D4321F53-92F9-49A6-9A07-936EC51AF5D4}" type="presParOf" srcId="{60FD2A75-1B52-4B9E-B634-B79152C06C69}" destId="{AF2B5537-13DA-44EB-9E88-046D8397918B}" srcOrd="16" destOrd="0" presId="urn:microsoft.com/office/officeart/2009/3/layout/CircleRelationship"/>
    <dgm:cxn modelId="{172A63AD-F295-47C7-B55E-6FD40D1C5295}" type="presParOf" srcId="{60FD2A75-1B52-4B9E-B634-B79152C06C69}" destId="{2E8EA355-FF2A-4990-B992-5E2ADD03F76C}" srcOrd="17" destOrd="0" presId="urn:microsoft.com/office/officeart/2009/3/layout/CircleRelationship"/>
    <dgm:cxn modelId="{F091D14F-171A-4A43-B455-291971FC951F}" type="presParOf" srcId="{2E8EA355-FF2A-4990-B992-5E2ADD03F76C}" destId="{70D03F0E-DFCC-4870-96D3-A8E0B6A9FB9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F36D6-E46B-48B7-8AF9-8F7A637E7DCE}" type="doc">
      <dgm:prSet loTypeId="urn:microsoft.com/office/officeart/2005/8/layout/orgChart1" loCatId="hierarchy" qsTypeId="urn:microsoft.com/office/officeart/2005/8/quickstyle/simple1" qsCatId="simple" csTypeId="urn:microsoft.com/office/officeart/2005/8/colors/accent1_2" csCatId="accent1" phldr="1"/>
      <dgm:spPr/>
    </dgm:pt>
    <dgm:pt modelId="{81C2AAE9-E466-4DDD-84DA-3E5185EDA473}">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DET HQ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2-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7- ME</a:t>
          </a:r>
        </a:p>
      </dgm:t>
    </dgm:pt>
    <dgm:pt modelId="{1EF7D6BB-3BE1-4277-81E9-002DD99F01C1}" type="parTrans" cxnId="{87CD1B78-97AA-4096-BD75-4C421FF24BB8}">
      <dgm:prSet/>
      <dgm:spPr/>
      <dgm:t>
        <a:bodyPr/>
        <a:lstStyle/>
        <a:p>
          <a:endParaRPr lang="en-US" sz="1100">
            <a:latin typeface="+mj-lt"/>
          </a:endParaRPr>
        </a:p>
      </dgm:t>
    </dgm:pt>
    <dgm:pt modelId="{D21DB99A-7176-4E5E-BC5F-F6F71075EC6B}" type="sibTrans" cxnId="{87CD1B78-97AA-4096-BD75-4C421FF24BB8}">
      <dgm:prSet/>
      <dgm:spPr/>
      <dgm:t>
        <a:bodyPr/>
        <a:lstStyle/>
        <a:p>
          <a:endParaRPr lang="en-US" sz="1100">
            <a:latin typeface="+mj-lt"/>
          </a:endParaRPr>
        </a:p>
      </dgm:t>
    </dgm:pt>
    <dgm:pt modelId="{EFDDA548-1A1E-4A17-A2DB-4C169C81D27E}">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CAT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6 – ME</a:t>
          </a:r>
          <a:r>
            <a:rPr kumimoji="0" lang="en-US" sz="1100" b="1" i="0" u="none" strike="noStrike" cap="none" normalizeH="0" baseline="0" dirty="0" smtClean="0">
              <a:ln>
                <a:noFill/>
              </a:ln>
              <a:solidFill>
                <a:srgbClr val="FFFF00"/>
              </a:solidFill>
              <a:effectLst/>
              <a:latin typeface="+mj-lt"/>
              <a:cs typeface="Arial" pitchFamily="34" charset="0"/>
            </a:rPr>
            <a:t> </a:t>
          </a:r>
        </a:p>
      </dgm:t>
    </dgm:pt>
    <dgm:pt modelId="{F28B77F1-FFD0-4DC5-84B1-DD4E1F467D7D}" type="parTrans" cxnId="{2741B3F8-A5BB-4E4B-AF46-233496E584A0}">
      <dgm:prSet/>
      <dgm:spPr>
        <a:ln>
          <a:solidFill>
            <a:schemeClr val="tx1"/>
          </a:solidFill>
        </a:ln>
      </dgm:spPr>
      <dgm:t>
        <a:bodyPr/>
        <a:lstStyle/>
        <a:p>
          <a:endParaRPr lang="en-US" sz="1100">
            <a:latin typeface="+mj-lt"/>
          </a:endParaRPr>
        </a:p>
      </dgm:t>
    </dgm:pt>
    <dgm:pt modelId="{4AF1C56C-7F16-419D-BEEA-4C3823055F05}" type="sibTrans" cxnId="{2741B3F8-A5BB-4E4B-AF46-233496E584A0}">
      <dgm:prSet/>
      <dgm:spPr/>
      <dgm:t>
        <a:bodyPr/>
        <a:lstStyle/>
        <a:p>
          <a:endParaRPr lang="en-US" sz="1100">
            <a:latin typeface="+mj-lt"/>
          </a:endParaRPr>
        </a:p>
      </dgm:t>
    </dgm:pt>
    <dgm:pt modelId="{AE3A5D31-283F-49B3-9EAE-CBF96191C5E1}">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CAT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6 – ME</a:t>
          </a:r>
        </a:p>
      </dgm:t>
    </dgm:pt>
    <dgm:pt modelId="{5D91C36C-9287-442B-934D-60F5D7860345}" type="parTrans" cxnId="{AC4D891F-6FBB-48C1-B6AC-1E2989B59212}">
      <dgm:prSet/>
      <dgm:spPr>
        <a:ln>
          <a:solidFill>
            <a:schemeClr val="tx1"/>
          </a:solidFill>
        </a:ln>
      </dgm:spPr>
      <dgm:t>
        <a:bodyPr/>
        <a:lstStyle/>
        <a:p>
          <a:endParaRPr lang="en-US" sz="1100">
            <a:latin typeface="+mj-lt"/>
          </a:endParaRPr>
        </a:p>
      </dgm:t>
    </dgm:pt>
    <dgm:pt modelId="{34E46F22-1C9E-429D-AE04-305CE3FDB02A}" type="sibTrans" cxnId="{AC4D891F-6FBB-48C1-B6AC-1E2989B59212}">
      <dgm:prSet/>
      <dgm:spPr/>
      <dgm:t>
        <a:bodyPr/>
        <a:lstStyle/>
        <a:p>
          <a:endParaRPr lang="en-US" sz="1100">
            <a:latin typeface="+mj-lt"/>
          </a:endParaRPr>
        </a:p>
      </dgm:t>
    </dgm:pt>
    <dgm:pt modelId="{D5B1970F-1BC6-4DE6-9F19-AA635D209449}">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CAT 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6 – ME</a:t>
          </a:r>
        </a:p>
      </dgm:t>
    </dgm:pt>
    <dgm:pt modelId="{A4F1C418-9E5A-4713-A82C-7F8E305E7870}" type="parTrans" cxnId="{35052B99-6AFA-408C-9F06-90E005632F39}">
      <dgm:prSet/>
      <dgm:spPr>
        <a:ln>
          <a:solidFill>
            <a:schemeClr val="tx1"/>
          </a:solidFill>
        </a:ln>
      </dgm:spPr>
      <dgm:t>
        <a:bodyPr/>
        <a:lstStyle/>
        <a:p>
          <a:endParaRPr lang="en-US" sz="1100">
            <a:latin typeface="+mj-lt"/>
          </a:endParaRPr>
        </a:p>
      </dgm:t>
    </dgm:pt>
    <dgm:pt modelId="{B022D7DF-AEC0-4EBB-A95D-AD2ED4108318}" type="sibTrans" cxnId="{35052B99-6AFA-408C-9F06-90E005632F39}">
      <dgm:prSet/>
      <dgm:spPr/>
      <dgm:t>
        <a:bodyPr/>
        <a:lstStyle/>
        <a:p>
          <a:endParaRPr lang="en-US" sz="1100">
            <a:latin typeface="+mj-lt"/>
          </a:endParaRPr>
        </a:p>
      </dgm:t>
    </dgm:pt>
    <dgm:pt modelId="{F9311A0C-65F4-43B4-8931-8D1D3CB9D703}">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CAT 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6 – ME</a:t>
          </a:r>
        </a:p>
      </dgm:t>
    </dgm:pt>
    <dgm:pt modelId="{DF236344-A763-408E-8719-5261CFA2ECD7}" type="parTrans" cxnId="{DE661748-D734-4955-99B0-C919ED384EF7}">
      <dgm:prSet/>
      <dgm:spPr>
        <a:ln>
          <a:solidFill>
            <a:schemeClr val="tx1"/>
          </a:solidFill>
        </a:ln>
      </dgm:spPr>
      <dgm:t>
        <a:bodyPr/>
        <a:lstStyle/>
        <a:p>
          <a:endParaRPr lang="en-US" sz="1100">
            <a:latin typeface="+mj-lt"/>
          </a:endParaRPr>
        </a:p>
      </dgm:t>
    </dgm:pt>
    <dgm:pt modelId="{CE0B9E62-7A87-4C7E-9E47-43CBF78E5F78}" type="sibTrans" cxnId="{DE661748-D734-4955-99B0-C919ED384EF7}">
      <dgm:prSet/>
      <dgm:spPr/>
      <dgm:t>
        <a:bodyPr/>
        <a:lstStyle/>
        <a:p>
          <a:endParaRPr lang="en-US" sz="1100">
            <a:latin typeface="+mj-lt"/>
          </a:endParaRPr>
        </a:p>
      </dgm:t>
    </dgm:pt>
    <dgm:pt modelId="{C52641DB-ABA1-4B28-9188-814E5707963F}">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CAT 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6 – ME</a:t>
          </a:r>
        </a:p>
      </dgm:t>
    </dgm:pt>
    <dgm:pt modelId="{6EA76B82-6884-4009-95E7-B6FFF9876B69}" type="parTrans" cxnId="{618DE6EA-5DD1-4409-8FF5-8E9D039C6958}">
      <dgm:prSet/>
      <dgm:spPr>
        <a:ln>
          <a:solidFill>
            <a:schemeClr val="tx1"/>
          </a:solidFill>
        </a:ln>
      </dgm:spPr>
      <dgm:t>
        <a:bodyPr/>
        <a:lstStyle/>
        <a:p>
          <a:endParaRPr lang="en-US" sz="1100">
            <a:latin typeface="+mj-lt"/>
          </a:endParaRPr>
        </a:p>
      </dgm:t>
    </dgm:pt>
    <dgm:pt modelId="{4E53541F-7709-449A-83B2-9159DE87888F}" type="sibTrans" cxnId="{618DE6EA-5DD1-4409-8FF5-8E9D039C6958}">
      <dgm:prSet/>
      <dgm:spPr/>
      <dgm:t>
        <a:bodyPr/>
        <a:lstStyle/>
        <a:p>
          <a:endParaRPr lang="en-US" sz="1100">
            <a:latin typeface="+mj-lt"/>
          </a:endParaRPr>
        </a:p>
      </dgm:t>
    </dgm:pt>
    <dgm:pt modelId="{915C1A48-B8E4-4C0D-ADE7-F4D0EAB9EB59}">
      <dgm:prSet custT="1"/>
      <dgm:spPr>
        <a:solidFill>
          <a:srgbClr val="FF0000"/>
        </a:solidFill>
        <a:ln>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FF00"/>
              </a:solidFill>
              <a:effectLst/>
              <a:latin typeface="+mj-lt"/>
              <a:cs typeface="Arial" pitchFamily="34" charset="0"/>
            </a:rPr>
            <a:t>CAT 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mj-lt"/>
              <a:cs typeface="Arial" pitchFamily="34" charset="0"/>
            </a:rPr>
            <a:t>6 – ME</a:t>
          </a:r>
        </a:p>
      </dgm:t>
    </dgm:pt>
    <dgm:pt modelId="{672B701C-C61C-4993-8AC0-0266D8CEBA48}" type="parTrans" cxnId="{D2A3EAA1-8C01-446A-8C9E-312C76991538}">
      <dgm:prSet/>
      <dgm:spPr>
        <a:ln>
          <a:solidFill>
            <a:schemeClr val="tx1"/>
          </a:solidFill>
        </a:ln>
      </dgm:spPr>
      <dgm:t>
        <a:bodyPr/>
        <a:lstStyle/>
        <a:p>
          <a:endParaRPr lang="en-US" sz="1200">
            <a:latin typeface="+mj-lt"/>
          </a:endParaRPr>
        </a:p>
      </dgm:t>
    </dgm:pt>
    <dgm:pt modelId="{F7074E85-B733-44C9-A454-2406553C3AA2}" type="sibTrans" cxnId="{D2A3EAA1-8C01-446A-8C9E-312C76991538}">
      <dgm:prSet/>
      <dgm:spPr/>
      <dgm:t>
        <a:bodyPr/>
        <a:lstStyle/>
        <a:p>
          <a:endParaRPr lang="en-US" sz="1100">
            <a:latin typeface="+mj-lt"/>
          </a:endParaRPr>
        </a:p>
      </dgm:t>
    </dgm:pt>
    <dgm:pt modelId="{56B3D2AD-D710-4159-83AF-CF789E380853}" type="pres">
      <dgm:prSet presAssocID="{87EF36D6-E46B-48B7-8AF9-8F7A637E7DCE}" presName="hierChild1" presStyleCnt="0">
        <dgm:presLayoutVars>
          <dgm:orgChart val="1"/>
          <dgm:chPref val="1"/>
          <dgm:dir/>
          <dgm:animOne val="branch"/>
          <dgm:animLvl val="lvl"/>
          <dgm:resizeHandles/>
        </dgm:presLayoutVars>
      </dgm:prSet>
      <dgm:spPr/>
    </dgm:pt>
    <dgm:pt modelId="{788BDAF4-3431-4F2D-BF0A-390674073763}" type="pres">
      <dgm:prSet presAssocID="{81C2AAE9-E466-4DDD-84DA-3E5185EDA473}" presName="hierRoot1" presStyleCnt="0">
        <dgm:presLayoutVars>
          <dgm:hierBranch/>
        </dgm:presLayoutVars>
      </dgm:prSet>
      <dgm:spPr/>
    </dgm:pt>
    <dgm:pt modelId="{6BADFCF6-3D7F-485D-AD50-A15F6E93662F}" type="pres">
      <dgm:prSet presAssocID="{81C2AAE9-E466-4DDD-84DA-3E5185EDA473}" presName="rootComposite1" presStyleCnt="0"/>
      <dgm:spPr/>
    </dgm:pt>
    <dgm:pt modelId="{C77F5472-B943-4E53-A76B-0A41FC1D98FF}" type="pres">
      <dgm:prSet presAssocID="{81C2AAE9-E466-4DDD-84DA-3E5185EDA473}" presName="rootText1" presStyleLbl="node0" presStyleIdx="0" presStyleCnt="1" custScaleY="167073">
        <dgm:presLayoutVars>
          <dgm:chPref val="3"/>
        </dgm:presLayoutVars>
      </dgm:prSet>
      <dgm:spPr/>
      <dgm:t>
        <a:bodyPr/>
        <a:lstStyle/>
        <a:p>
          <a:endParaRPr lang="en-US"/>
        </a:p>
      </dgm:t>
    </dgm:pt>
    <dgm:pt modelId="{3620E13F-47D6-4C80-B331-24A73A5F8F57}" type="pres">
      <dgm:prSet presAssocID="{81C2AAE9-E466-4DDD-84DA-3E5185EDA473}" presName="rootConnector1" presStyleLbl="node1" presStyleIdx="0" presStyleCnt="0"/>
      <dgm:spPr/>
      <dgm:t>
        <a:bodyPr/>
        <a:lstStyle/>
        <a:p>
          <a:endParaRPr lang="en-US"/>
        </a:p>
      </dgm:t>
    </dgm:pt>
    <dgm:pt modelId="{72F9ED07-E318-4078-91A2-28DF410AFD81}" type="pres">
      <dgm:prSet presAssocID="{81C2AAE9-E466-4DDD-84DA-3E5185EDA473}" presName="hierChild2" presStyleCnt="0"/>
      <dgm:spPr/>
    </dgm:pt>
    <dgm:pt modelId="{63426068-EE01-4A86-BBBA-AB502F9147CC}" type="pres">
      <dgm:prSet presAssocID="{F28B77F1-FFD0-4DC5-84B1-DD4E1F467D7D}" presName="Name35" presStyleLbl="parChTrans1D2" presStyleIdx="0" presStyleCnt="6"/>
      <dgm:spPr/>
      <dgm:t>
        <a:bodyPr/>
        <a:lstStyle/>
        <a:p>
          <a:endParaRPr lang="en-US"/>
        </a:p>
      </dgm:t>
    </dgm:pt>
    <dgm:pt modelId="{CB68C4B9-A6B3-42DF-8E47-AF12C7FB988C}" type="pres">
      <dgm:prSet presAssocID="{EFDDA548-1A1E-4A17-A2DB-4C169C81D27E}" presName="hierRoot2" presStyleCnt="0">
        <dgm:presLayoutVars>
          <dgm:hierBranch/>
        </dgm:presLayoutVars>
      </dgm:prSet>
      <dgm:spPr/>
    </dgm:pt>
    <dgm:pt modelId="{1E8ECDCF-24B3-4C30-9E89-6B4D241E8761}" type="pres">
      <dgm:prSet presAssocID="{EFDDA548-1A1E-4A17-A2DB-4C169C81D27E}" presName="rootComposite" presStyleCnt="0"/>
      <dgm:spPr/>
    </dgm:pt>
    <dgm:pt modelId="{E35DBB73-1765-4958-A3F9-7142A9B06490}" type="pres">
      <dgm:prSet presAssocID="{EFDDA548-1A1E-4A17-A2DB-4C169C81D27E}" presName="rootText" presStyleLbl="node2" presStyleIdx="0" presStyleCnt="6" custScaleY="197251">
        <dgm:presLayoutVars>
          <dgm:chPref val="3"/>
        </dgm:presLayoutVars>
      </dgm:prSet>
      <dgm:spPr/>
      <dgm:t>
        <a:bodyPr/>
        <a:lstStyle/>
        <a:p>
          <a:endParaRPr lang="en-US"/>
        </a:p>
      </dgm:t>
    </dgm:pt>
    <dgm:pt modelId="{0612A016-0A18-4719-B07B-CE009925D857}" type="pres">
      <dgm:prSet presAssocID="{EFDDA548-1A1E-4A17-A2DB-4C169C81D27E}" presName="rootConnector" presStyleLbl="node2" presStyleIdx="0" presStyleCnt="6"/>
      <dgm:spPr/>
      <dgm:t>
        <a:bodyPr/>
        <a:lstStyle/>
        <a:p>
          <a:endParaRPr lang="en-US"/>
        </a:p>
      </dgm:t>
    </dgm:pt>
    <dgm:pt modelId="{9F2254D4-C0BC-4168-AED0-D325215351D2}" type="pres">
      <dgm:prSet presAssocID="{EFDDA548-1A1E-4A17-A2DB-4C169C81D27E}" presName="hierChild4" presStyleCnt="0"/>
      <dgm:spPr/>
    </dgm:pt>
    <dgm:pt modelId="{E030907F-53B8-4AE1-848E-A0A537985ADF}" type="pres">
      <dgm:prSet presAssocID="{EFDDA548-1A1E-4A17-A2DB-4C169C81D27E}" presName="hierChild5" presStyleCnt="0"/>
      <dgm:spPr/>
    </dgm:pt>
    <dgm:pt modelId="{012C43DC-BD63-4EE7-87F2-3D315DAA2C11}" type="pres">
      <dgm:prSet presAssocID="{5D91C36C-9287-442B-934D-60F5D7860345}" presName="Name35" presStyleLbl="parChTrans1D2" presStyleIdx="1" presStyleCnt="6"/>
      <dgm:spPr/>
      <dgm:t>
        <a:bodyPr/>
        <a:lstStyle/>
        <a:p>
          <a:endParaRPr lang="en-US"/>
        </a:p>
      </dgm:t>
    </dgm:pt>
    <dgm:pt modelId="{DF7FC9E1-A27D-42B6-BD91-8DC7465AEDB8}" type="pres">
      <dgm:prSet presAssocID="{AE3A5D31-283F-49B3-9EAE-CBF96191C5E1}" presName="hierRoot2" presStyleCnt="0">
        <dgm:presLayoutVars>
          <dgm:hierBranch/>
        </dgm:presLayoutVars>
      </dgm:prSet>
      <dgm:spPr/>
    </dgm:pt>
    <dgm:pt modelId="{BEBEE9CA-03E7-4D85-B426-20829C807244}" type="pres">
      <dgm:prSet presAssocID="{AE3A5D31-283F-49B3-9EAE-CBF96191C5E1}" presName="rootComposite" presStyleCnt="0"/>
      <dgm:spPr/>
    </dgm:pt>
    <dgm:pt modelId="{64CFCBA8-8BC9-4FFF-ABF4-7D7BAE5AAD5B}" type="pres">
      <dgm:prSet presAssocID="{AE3A5D31-283F-49B3-9EAE-CBF96191C5E1}" presName="rootText" presStyleLbl="node2" presStyleIdx="1" presStyleCnt="6" custScaleY="197251">
        <dgm:presLayoutVars>
          <dgm:chPref val="3"/>
        </dgm:presLayoutVars>
      </dgm:prSet>
      <dgm:spPr/>
      <dgm:t>
        <a:bodyPr/>
        <a:lstStyle/>
        <a:p>
          <a:endParaRPr lang="en-US"/>
        </a:p>
      </dgm:t>
    </dgm:pt>
    <dgm:pt modelId="{2C5E1946-3899-4483-85AA-94A330A8F0D2}" type="pres">
      <dgm:prSet presAssocID="{AE3A5D31-283F-49B3-9EAE-CBF96191C5E1}" presName="rootConnector" presStyleLbl="node2" presStyleIdx="1" presStyleCnt="6"/>
      <dgm:spPr/>
      <dgm:t>
        <a:bodyPr/>
        <a:lstStyle/>
        <a:p>
          <a:endParaRPr lang="en-US"/>
        </a:p>
      </dgm:t>
    </dgm:pt>
    <dgm:pt modelId="{3F6ADFEC-4092-4D77-9AD0-957FC0144B9D}" type="pres">
      <dgm:prSet presAssocID="{AE3A5D31-283F-49B3-9EAE-CBF96191C5E1}" presName="hierChild4" presStyleCnt="0"/>
      <dgm:spPr/>
    </dgm:pt>
    <dgm:pt modelId="{FEC52515-A0F1-4E39-8A64-96B2AB445A1E}" type="pres">
      <dgm:prSet presAssocID="{AE3A5D31-283F-49B3-9EAE-CBF96191C5E1}" presName="hierChild5" presStyleCnt="0"/>
      <dgm:spPr/>
    </dgm:pt>
    <dgm:pt modelId="{8D088151-06A7-49B4-8EA8-3BC8E66AA58E}" type="pres">
      <dgm:prSet presAssocID="{A4F1C418-9E5A-4713-A82C-7F8E305E7870}" presName="Name35" presStyleLbl="parChTrans1D2" presStyleIdx="2" presStyleCnt="6"/>
      <dgm:spPr/>
      <dgm:t>
        <a:bodyPr/>
        <a:lstStyle/>
        <a:p>
          <a:endParaRPr lang="en-US"/>
        </a:p>
      </dgm:t>
    </dgm:pt>
    <dgm:pt modelId="{E88376FE-9D2A-425C-9739-9243B69F4D1C}" type="pres">
      <dgm:prSet presAssocID="{D5B1970F-1BC6-4DE6-9F19-AA635D209449}" presName="hierRoot2" presStyleCnt="0">
        <dgm:presLayoutVars>
          <dgm:hierBranch/>
        </dgm:presLayoutVars>
      </dgm:prSet>
      <dgm:spPr/>
    </dgm:pt>
    <dgm:pt modelId="{E9D4794C-2ED2-4CB3-BA1B-C3928F073DC8}" type="pres">
      <dgm:prSet presAssocID="{D5B1970F-1BC6-4DE6-9F19-AA635D209449}" presName="rootComposite" presStyleCnt="0"/>
      <dgm:spPr/>
    </dgm:pt>
    <dgm:pt modelId="{55D4C436-22A3-4E35-A5FE-7D6AD241C573}" type="pres">
      <dgm:prSet presAssocID="{D5B1970F-1BC6-4DE6-9F19-AA635D209449}" presName="rootText" presStyleLbl="node2" presStyleIdx="2" presStyleCnt="6" custScaleY="197251">
        <dgm:presLayoutVars>
          <dgm:chPref val="3"/>
        </dgm:presLayoutVars>
      </dgm:prSet>
      <dgm:spPr/>
      <dgm:t>
        <a:bodyPr/>
        <a:lstStyle/>
        <a:p>
          <a:endParaRPr lang="en-US"/>
        </a:p>
      </dgm:t>
    </dgm:pt>
    <dgm:pt modelId="{3A49E090-C0F0-4037-9034-8B563E1E6CC5}" type="pres">
      <dgm:prSet presAssocID="{D5B1970F-1BC6-4DE6-9F19-AA635D209449}" presName="rootConnector" presStyleLbl="node2" presStyleIdx="2" presStyleCnt="6"/>
      <dgm:spPr/>
      <dgm:t>
        <a:bodyPr/>
        <a:lstStyle/>
        <a:p>
          <a:endParaRPr lang="en-US"/>
        </a:p>
      </dgm:t>
    </dgm:pt>
    <dgm:pt modelId="{FAFF0C25-2321-4623-9071-3C4F776FA4E8}" type="pres">
      <dgm:prSet presAssocID="{D5B1970F-1BC6-4DE6-9F19-AA635D209449}" presName="hierChild4" presStyleCnt="0"/>
      <dgm:spPr/>
    </dgm:pt>
    <dgm:pt modelId="{6A363800-78F8-4CE7-8019-F7FBF58056A9}" type="pres">
      <dgm:prSet presAssocID="{D5B1970F-1BC6-4DE6-9F19-AA635D209449}" presName="hierChild5" presStyleCnt="0"/>
      <dgm:spPr/>
    </dgm:pt>
    <dgm:pt modelId="{54BB0AE5-987C-4AF7-A239-2A85AC2F6F60}" type="pres">
      <dgm:prSet presAssocID="{DF236344-A763-408E-8719-5261CFA2ECD7}" presName="Name35" presStyleLbl="parChTrans1D2" presStyleIdx="3" presStyleCnt="6"/>
      <dgm:spPr/>
      <dgm:t>
        <a:bodyPr/>
        <a:lstStyle/>
        <a:p>
          <a:endParaRPr lang="en-US"/>
        </a:p>
      </dgm:t>
    </dgm:pt>
    <dgm:pt modelId="{DDCEDBAE-3721-4C90-A50F-3BFD5BCDE493}" type="pres">
      <dgm:prSet presAssocID="{F9311A0C-65F4-43B4-8931-8D1D3CB9D703}" presName="hierRoot2" presStyleCnt="0">
        <dgm:presLayoutVars>
          <dgm:hierBranch/>
        </dgm:presLayoutVars>
      </dgm:prSet>
      <dgm:spPr/>
    </dgm:pt>
    <dgm:pt modelId="{E272B68A-375A-4D28-AE12-833CCFCC3AB1}" type="pres">
      <dgm:prSet presAssocID="{F9311A0C-65F4-43B4-8931-8D1D3CB9D703}" presName="rootComposite" presStyleCnt="0"/>
      <dgm:spPr/>
    </dgm:pt>
    <dgm:pt modelId="{AD7476FE-5094-4985-9A4B-AD11866CF1E0}" type="pres">
      <dgm:prSet presAssocID="{F9311A0C-65F4-43B4-8931-8D1D3CB9D703}" presName="rootText" presStyleLbl="node2" presStyleIdx="3" presStyleCnt="6" custScaleY="197251">
        <dgm:presLayoutVars>
          <dgm:chPref val="3"/>
        </dgm:presLayoutVars>
      </dgm:prSet>
      <dgm:spPr/>
      <dgm:t>
        <a:bodyPr/>
        <a:lstStyle/>
        <a:p>
          <a:endParaRPr lang="en-US"/>
        </a:p>
      </dgm:t>
    </dgm:pt>
    <dgm:pt modelId="{036D6249-7CB0-4A3F-82D9-1F04C7E48C68}" type="pres">
      <dgm:prSet presAssocID="{F9311A0C-65F4-43B4-8931-8D1D3CB9D703}" presName="rootConnector" presStyleLbl="node2" presStyleIdx="3" presStyleCnt="6"/>
      <dgm:spPr/>
      <dgm:t>
        <a:bodyPr/>
        <a:lstStyle/>
        <a:p>
          <a:endParaRPr lang="en-US"/>
        </a:p>
      </dgm:t>
    </dgm:pt>
    <dgm:pt modelId="{23B61279-18B6-4A3D-9DB8-5931EE2B3750}" type="pres">
      <dgm:prSet presAssocID="{F9311A0C-65F4-43B4-8931-8D1D3CB9D703}" presName="hierChild4" presStyleCnt="0"/>
      <dgm:spPr/>
    </dgm:pt>
    <dgm:pt modelId="{00E548F0-7605-452D-8964-48754B263747}" type="pres">
      <dgm:prSet presAssocID="{F9311A0C-65F4-43B4-8931-8D1D3CB9D703}" presName="hierChild5" presStyleCnt="0"/>
      <dgm:spPr/>
    </dgm:pt>
    <dgm:pt modelId="{7B0CBEB0-5CFA-478C-8E6C-798A7FA71F99}" type="pres">
      <dgm:prSet presAssocID="{6EA76B82-6884-4009-95E7-B6FFF9876B69}" presName="Name35" presStyleLbl="parChTrans1D2" presStyleIdx="4" presStyleCnt="6"/>
      <dgm:spPr/>
      <dgm:t>
        <a:bodyPr/>
        <a:lstStyle/>
        <a:p>
          <a:endParaRPr lang="en-US"/>
        </a:p>
      </dgm:t>
    </dgm:pt>
    <dgm:pt modelId="{43167C76-CFF9-42E9-A18A-B9E57D0D827E}" type="pres">
      <dgm:prSet presAssocID="{C52641DB-ABA1-4B28-9188-814E5707963F}" presName="hierRoot2" presStyleCnt="0">
        <dgm:presLayoutVars>
          <dgm:hierBranch/>
        </dgm:presLayoutVars>
      </dgm:prSet>
      <dgm:spPr/>
    </dgm:pt>
    <dgm:pt modelId="{85BD28B2-F464-47F0-9EA9-AFADDBAC1AC2}" type="pres">
      <dgm:prSet presAssocID="{C52641DB-ABA1-4B28-9188-814E5707963F}" presName="rootComposite" presStyleCnt="0"/>
      <dgm:spPr/>
    </dgm:pt>
    <dgm:pt modelId="{2E5C6962-3221-4451-B98D-B5CD7BA9CA3B}" type="pres">
      <dgm:prSet presAssocID="{C52641DB-ABA1-4B28-9188-814E5707963F}" presName="rootText" presStyleLbl="node2" presStyleIdx="4" presStyleCnt="6" custScaleY="197251">
        <dgm:presLayoutVars>
          <dgm:chPref val="3"/>
        </dgm:presLayoutVars>
      </dgm:prSet>
      <dgm:spPr/>
      <dgm:t>
        <a:bodyPr/>
        <a:lstStyle/>
        <a:p>
          <a:endParaRPr lang="en-US"/>
        </a:p>
      </dgm:t>
    </dgm:pt>
    <dgm:pt modelId="{DF6AA3B1-0636-4353-8955-A1D4DF9E2D8A}" type="pres">
      <dgm:prSet presAssocID="{C52641DB-ABA1-4B28-9188-814E5707963F}" presName="rootConnector" presStyleLbl="node2" presStyleIdx="4" presStyleCnt="6"/>
      <dgm:spPr/>
      <dgm:t>
        <a:bodyPr/>
        <a:lstStyle/>
        <a:p>
          <a:endParaRPr lang="en-US"/>
        </a:p>
      </dgm:t>
    </dgm:pt>
    <dgm:pt modelId="{0797C00C-C3E6-479E-86ED-ED7636AFC8ED}" type="pres">
      <dgm:prSet presAssocID="{C52641DB-ABA1-4B28-9188-814E5707963F}" presName="hierChild4" presStyleCnt="0"/>
      <dgm:spPr/>
    </dgm:pt>
    <dgm:pt modelId="{4440C692-FCF3-4396-B883-5A6639BC4BEB}" type="pres">
      <dgm:prSet presAssocID="{C52641DB-ABA1-4B28-9188-814E5707963F}" presName="hierChild5" presStyleCnt="0"/>
      <dgm:spPr/>
    </dgm:pt>
    <dgm:pt modelId="{478C21CB-72B4-46B2-A61B-8456205089ED}" type="pres">
      <dgm:prSet presAssocID="{672B701C-C61C-4993-8AC0-0266D8CEBA48}" presName="Name35" presStyleLbl="parChTrans1D2" presStyleIdx="5" presStyleCnt="6"/>
      <dgm:spPr/>
      <dgm:t>
        <a:bodyPr/>
        <a:lstStyle/>
        <a:p>
          <a:endParaRPr lang="en-US"/>
        </a:p>
      </dgm:t>
    </dgm:pt>
    <dgm:pt modelId="{63D4BDC8-790D-479D-97F2-D20E9E08DAB8}" type="pres">
      <dgm:prSet presAssocID="{915C1A48-B8E4-4C0D-ADE7-F4D0EAB9EB59}" presName="hierRoot2" presStyleCnt="0">
        <dgm:presLayoutVars>
          <dgm:hierBranch/>
        </dgm:presLayoutVars>
      </dgm:prSet>
      <dgm:spPr/>
    </dgm:pt>
    <dgm:pt modelId="{994BD4ED-84CE-4B6A-8178-79FD05E6F84E}" type="pres">
      <dgm:prSet presAssocID="{915C1A48-B8E4-4C0D-ADE7-F4D0EAB9EB59}" presName="rootComposite" presStyleCnt="0"/>
      <dgm:spPr/>
    </dgm:pt>
    <dgm:pt modelId="{D504F338-96C1-4705-9129-9C8F3FAE8B04}" type="pres">
      <dgm:prSet presAssocID="{915C1A48-B8E4-4C0D-ADE7-F4D0EAB9EB59}" presName="rootText" presStyleLbl="node2" presStyleIdx="5" presStyleCnt="6" custScaleY="197251">
        <dgm:presLayoutVars>
          <dgm:chPref val="3"/>
        </dgm:presLayoutVars>
      </dgm:prSet>
      <dgm:spPr/>
      <dgm:t>
        <a:bodyPr/>
        <a:lstStyle/>
        <a:p>
          <a:endParaRPr lang="en-US"/>
        </a:p>
      </dgm:t>
    </dgm:pt>
    <dgm:pt modelId="{6EF8195A-D91E-4936-9B83-47634F92F41D}" type="pres">
      <dgm:prSet presAssocID="{915C1A48-B8E4-4C0D-ADE7-F4D0EAB9EB59}" presName="rootConnector" presStyleLbl="node2" presStyleIdx="5" presStyleCnt="6"/>
      <dgm:spPr/>
      <dgm:t>
        <a:bodyPr/>
        <a:lstStyle/>
        <a:p>
          <a:endParaRPr lang="en-US"/>
        </a:p>
      </dgm:t>
    </dgm:pt>
    <dgm:pt modelId="{8230B688-245E-4D14-A02B-EB87F632045C}" type="pres">
      <dgm:prSet presAssocID="{915C1A48-B8E4-4C0D-ADE7-F4D0EAB9EB59}" presName="hierChild4" presStyleCnt="0"/>
      <dgm:spPr/>
    </dgm:pt>
    <dgm:pt modelId="{DC0592A5-DDE6-4F9B-BC20-604183266742}" type="pres">
      <dgm:prSet presAssocID="{915C1A48-B8E4-4C0D-ADE7-F4D0EAB9EB59}" presName="hierChild5" presStyleCnt="0"/>
      <dgm:spPr/>
    </dgm:pt>
    <dgm:pt modelId="{C7E82D4C-DAAA-47C8-9CAD-B0398FAA7939}" type="pres">
      <dgm:prSet presAssocID="{81C2AAE9-E466-4DDD-84DA-3E5185EDA473}" presName="hierChild3" presStyleCnt="0"/>
      <dgm:spPr/>
    </dgm:pt>
  </dgm:ptLst>
  <dgm:cxnLst>
    <dgm:cxn modelId="{EF1B91B7-EE6B-40F2-A165-6D613BBE56B9}" type="presOf" srcId="{F28B77F1-FFD0-4DC5-84B1-DD4E1F467D7D}" destId="{63426068-EE01-4A86-BBBA-AB502F9147CC}" srcOrd="0" destOrd="0" presId="urn:microsoft.com/office/officeart/2005/8/layout/orgChart1"/>
    <dgm:cxn modelId="{40DB8008-F64C-4100-BB27-1F50E8625C39}" type="presOf" srcId="{F9311A0C-65F4-43B4-8931-8D1D3CB9D703}" destId="{036D6249-7CB0-4A3F-82D9-1F04C7E48C68}" srcOrd="1" destOrd="0" presId="urn:microsoft.com/office/officeart/2005/8/layout/orgChart1"/>
    <dgm:cxn modelId="{B47DCA6E-ECA9-4B53-9980-3F71450CC6AA}" type="presOf" srcId="{F9311A0C-65F4-43B4-8931-8D1D3CB9D703}" destId="{AD7476FE-5094-4985-9A4B-AD11866CF1E0}" srcOrd="0" destOrd="0" presId="urn:microsoft.com/office/officeart/2005/8/layout/orgChart1"/>
    <dgm:cxn modelId="{5D256BD1-2186-4726-B6F6-F36EB6FC6468}" type="presOf" srcId="{672B701C-C61C-4993-8AC0-0266D8CEBA48}" destId="{478C21CB-72B4-46B2-A61B-8456205089ED}" srcOrd="0" destOrd="0" presId="urn:microsoft.com/office/officeart/2005/8/layout/orgChart1"/>
    <dgm:cxn modelId="{A0DE95DA-CBAE-474F-9685-BE17A38244CA}" type="presOf" srcId="{6EA76B82-6884-4009-95E7-B6FFF9876B69}" destId="{7B0CBEB0-5CFA-478C-8E6C-798A7FA71F99}" srcOrd="0" destOrd="0" presId="urn:microsoft.com/office/officeart/2005/8/layout/orgChart1"/>
    <dgm:cxn modelId="{2741B3F8-A5BB-4E4B-AF46-233496E584A0}" srcId="{81C2AAE9-E466-4DDD-84DA-3E5185EDA473}" destId="{EFDDA548-1A1E-4A17-A2DB-4C169C81D27E}" srcOrd="0" destOrd="0" parTransId="{F28B77F1-FFD0-4DC5-84B1-DD4E1F467D7D}" sibTransId="{4AF1C56C-7F16-419D-BEEA-4C3823055F05}"/>
    <dgm:cxn modelId="{AC4D891F-6FBB-48C1-B6AC-1E2989B59212}" srcId="{81C2AAE9-E466-4DDD-84DA-3E5185EDA473}" destId="{AE3A5D31-283F-49B3-9EAE-CBF96191C5E1}" srcOrd="1" destOrd="0" parTransId="{5D91C36C-9287-442B-934D-60F5D7860345}" sibTransId="{34E46F22-1C9E-429D-AE04-305CE3FDB02A}"/>
    <dgm:cxn modelId="{18F61A4A-89B2-4FA7-92FC-544C91B016FE}" type="presOf" srcId="{87EF36D6-E46B-48B7-8AF9-8F7A637E7DCE}" destId="{56B3D2AD-D710-4159-83AF-CF789E380853}" srcOrd="0" destOrd="0" presId="urn:microsoft.com/office/officeart/2005/8/layout/orgChart1"/>
    <dgm:cxn modelId="{438B3C4A-83DB-479F-8430-601C4491F339}" type="presOf" srcId="{A4F1C418-9E5A-4713-A82C-7F8E305E7870}" destId="{8D088151-06A7-49B4-8EA8-3BC8E66AA58E}" srcOrd="0" destOrd="0" presId="urn:microsoft.com/office/officeart/2005/8/layout/orgChart1"/>
    <dgm:cxn modelId="{71C2BC58-DF36-4D09-AC8C-8A017A3B949C}" type="presOf" srcId="{D5B1970F-1BC6-4DE6-9F19-AA635D209449}" destId="{55D4C436-22A3-4E35-A5FE-7D6AD241C573}" srcOrd="0" destOrd="0" presId="urn:microsoft.com/office/officeart/2005/8/layout/orgChart1"/>
    <dgm:cxn modelId="{35052B99-6AFA-408C-9F06-90E005632F39}" srcId="{81C2AAE9-E466-4DDD-84DA-3E5185EDA473}" destId="{D5B1970F-1BC6-4DE6-9F19-AA635D209449}" srcOrd="2" destOrd="0" parTransId="{A4F1C418-9E5A-4713-A82C-7F8E305E7870}" sibTransId="{B022D7DF-AEC0-4EBB-A95D-AD2ED4108318}"/>
    <dgm:cxn modelId="{1CF33DD5-618D-4212-B86B-937D694D896D}" type="presOf" srcId="{AE3A5D31-283F-49B3-9EAE-CBF96191C5E1}" destId="{64CFCBA8-8BC9-4FFF-ABF4-7D7BAE5AAD5B}" srcOrd="0" destOrd="0" presId="urn:microsoft.com/office/officeart/2005/8/layout/orgChart1"/>
    <dgm:cxn modelId="{A50E6304-F292-4BCF-ABE8-8377C4855E7E}" type="presOf" srcId="{81C2AAE9-E466-4DDD-84DA-3E5185EDA473}" destId="{C77F5472-B943-4E53-A76B-0A41FC1D98FF}" srcOrd="0" destOrd="0" presId="urn:microsoft.com/office/officeart/2005/8/layout/orgChart1"/>
    <dgm:cxn modelId="{DE661748-D734-4955-99B0-C919ED384EF7}" srcId="{81C2AAE9-E466-4DDD-84DA-3E5185EDA473}" destId="{F9311A0C-65F4-43B4-8931-8D1D3CB9D703}" srcOrd="3" destOrd="0" parTransId="{DF236344-A763-408E-8719-5261CFA2ECD7}" sibTransId="{CE0B9E62-7A87-4C7E-9E47-43CBF78E5F78}"/>
    <dgm:cxn modelId="{B8C3C698-C6D8-465E-B51C-FC3077398116}" type="presOf" srcId="{D5B1970F-1BC6-4DE6-9F19-AA635D209449}" destId="{3A49E090-C0F0-4037-9034-8B563E1E6CC5}" srcOrd="1" destOrd="0" presId="urn:microsoft.com/office/officeart/2005/8/layout/orgChart1"/>
    <dgm:cxn modelId="{6636D4EA-121D-46F2-83C0-AB5A0BA2F657}" type="presOf" srcId="{DF236344-A763-408E-8719-5261CFA2ECD7}" destId="{54BB0AE5-987C-4AF7-A239-2A85AC2F6F60}" srcOrd="0" destOrd="0" presId="urn:microsoft.com/office/officeart/2005/8/layout/orgChart1"/>
    <dgm:cxn modelId="{9F426390-5FA6-47E2-968F-15BBB1F97D8B}" type="presOf" srcId="{81C2AAE9-E466-4DDD-84DA-3E5185EDA473}" destId="{3620E13F-47D6-4C80-B331-24A73A5F8F57}" srcOrd="1" destOrd="0" presId="urn:microsoft.com/office/officeart/2005/8/layout/orgChart1"/>
    <dgm:cxn modelId="{420DA671-1711-4EEB-BC6B-E71E557C0EE3}" type="presOf" srcId="{915C1A48-B8E4-4C0D-ADE7-F4D0EAB9EB59}" destId="{6EF8195A-D91E-4936-9B83-47634F92F41D}" srcOrd="1" destOrd="0" presId="urn:microsoft.com/office/officeart/2005/8/layout/orgChart1"/>
    <dgm:cxn modelId="{BF965420-7721-4899-8312-56626F7D0A36}" type="presOf" srcId="{EFDDA548-1A1E-4A17-A2DB-4C169C81D27E}" destId="{E35DBB73-1765-4958-A3F9-7142A9B06490}" srcOrd="0" destOrd="0" presId="urn:microsoft.com/office/officeart/2005/8/layout/orgChart1"/>
    <dgm:cxn modelId="{2E0C891F-0D72-45FA-9D27-96205D56EF6A}" type="presOf" srcId="{C52641DB-ABA1-4B28-9188-814E5707963F}" destId="{DF6AA3B1-0636-4353-8955-A1D4DF9E2D8A}" srcOrd="1" destOrd="0" presId="urn:microsoft.com/office/officeart/2005/8/layout/orgChart1"/>
    <dgm:cxn modelId="{3DC1694F-130A-4946-87F6-48CDA397F8BD}" type="presOf" srcId="{915C1A48-B8E4-4C0D-ADE7-F4D0EAB9EB59}" destId="{D504F338-96C1-4705-9129-9C8F3FAE8B04}" srcOrd="0" destOrd="0" presId="urn:microsoft.com/office/officeart/2005/8/layout/orgChart1"/>
    <dgm:cxn modelId="{E1A38ACF-5CCE-45FB-8BAA-453F9F5F40A6}" type="presOf" srcId="{C52641DB-ABA1-4B28-9188-814E5707963F}" destId="{2E5C6962-3221-4451-B98D-B5CD7BA9CA3B}" srcOrd="0" destOrd="0" presId="urn:microsoft.com/office/officeart/2005/8/layout/orgChart1"/>
    <dgm:cxn modelId="{87CD1B78-97AA-4096-BD75-4C421FF24BB8}" srcId="{87EF36D6-E46B-48B7-8AF9-8F7A637E7DCE}" destId="{81C2AAE9-E466-4DDD-84DA-3E5185EDA473}" srcOrd="0" destOrd="0" parTransId="{1EF7D6BB-3BE1-4277-81E9-002DD99F01C1}" sibTransId="{D21DB99A-7176-4E5E-BC5F-F6F71075EC6B}"/>
    <dgm:cxn modelId="{618DE6EA-5DD1-4409-8FF5-8E9D039C6958}" srcId="{81C2AAE9-E466-4DDD-84DA-3E5185EDA473}" destId="{C52641DB-ABA1-4B28-9188-814E5707963F}" srcOrd="4" destOrd="0" parTransId="{6EA76B82-6884-4009-95E7-B6FFF9876B69}" sibTransId="{4E53541F-7709-449A-83B2-9159DE87888F}"/>
    <dgm:cxn modelId="{067F6A77-C6C2-4628-A3F5-3B4E956EE92F}" type="presOf" srcId="{AE3A5D31-283F-49B3-9EAE-CBF96191C5E1}" destId="{2C5E1946-3899-4483-85AA-94A330A8F0D2}" srcOrd="1" destOrd="0" presId="urn:microsoft.com/office/officeart/2005/8/layout/orgChart1"/>
    <dgm:cxn modelId="{9CD4E630-A7EE-471E-A106-5CE6C10950AE}" type="presOf" srcId="{5D91C36C-9287-442B-934D-60F5D7860345}" destId="{012C43DC-BD63-4EE7-87F2-3D315DAA2C11}" srcOrd="0" destOrd="0" presId="urn:microsoft.com/office/officeart/2005/8/layout/orgChart1"/>
    <dgm:cxn modelId="{D2A3EAA1-8C01-446A-8C9E-312C76991538}" srcId="{81C2AAE9-E466-4DDD-84DA-3E5185EDA473}" destId="{915C1A48-B8E4-4C0D-ADE7-F4D0EAB9EB59}" srcOrd="5" destOrd="0" parTransId="{672B701C-C61C-4993-8AC0-0266D8CEBA48}" sibTransId="{F7074E85-B733-44C9-A454-2406553C3AA2}"/>
    <dgm:cxn modelId="{3BDB9C72-369F-4560-A78F-027811927A30}" type="presOf" srcId="{EFDDA548-1A1E-4A17-A2DB-4C169C81D27E}" destId="{0612A016-0A18-4719-B07B-CE009925D857}" srcOrd="1" destOrd="0" presId="urn:microsoft.com/office/officeart/2005/8/layout/orgChart1"/>
    <dgm:cxn modelId="{DD51F839-0181-40C6-AA74-975885899C7A}" type="presParOf" srcId="{56B3D2AD-D710-4159-83AF-CF789E380853}" destId="{788BDAF4-3431-4F2D-BF0A-390674073763}" srcOrd="0" destOrd="0" presId="urn:microsoft.com/office/officeart/2005/8/layout/orgChart1"/>
    <dgm:cxn modelId="{B131DB47-0693-4BFB-812B-987EC073099A}" type="presParOf" srcId="{788BDAF4-3431-4F2D-BF0A-390674073763}" destId="{6BADFCF6-3D7F-485D-AD50-A15F6E93662F}" srcOrd="0" destOrd="0" presId="urn:microsoft.com/office/officeart/2005/8/layout/orgChart1"/>
    <dgm:cxn modelId="{7919AA1A-99EA-464E-810C-A28A49773843}" type="presParOf" srcId="{6BADFCF6-3D7F-485D-AD50-A15F6E93662F}" destId="{C77F5472-B943-4E53-A76B-0A41FC1D98FF}" srcOrd="0" destOrd="0" presId="urn:microsoft.com/office/officeart/2005/8/layout/orgChart1"/>
    <dgm:cxn modelId="{B50C96C5-AFE5-4944-BF3B-32AB8B799B18}" type="presParOf" srcId="{6BADFCF6-3D7F-485D-AD50-A15F6E93662F}" destId="{3620E13F-47D6-4C80-B331-24A73A5F8F57}" srcOrd="1" destOrd="0" presId="urn:microsoft.com/office/officeart/2005/8/layout/orgChart1"/>
    <dgm:cxn modelId="{1E4A1D4B-F458-4FE0-B9A6-06CD2989CACB}" type="presParOf" srcId="{788BDAF4-3431-4F2D-BF0A-390674073763}" destId="{72F9ED07-E318-4078-91A2-28DF410AFD81}" srcOrd="1" destOrd="0" presId="urn:microsoft.com/office/officeart/2005/8/layout/orgChart1"/>
    <dgm:cxn modelId="{ABF6D4ED-5881-42C9-915F-72D801C8FCB6}" type="presParOf" srcId="{72F9ED07-E318-4078-91A2-28DF410AFD81}" destId="{63426068-EE01-4A86-BBBA-AB502F9147CC}" srcOrd="0" destOrd="0" presId="urn:microsoft.com/office/officeart/2005/8/layout/orgChart1"/>
    <dgm:cxn modelId="{2F20E3F5-6527-455F-BBAD-B0DF5FD761FE}" type="presParOf" srcId="{72F9ED07-E318-4078-91A2-28DF410AFD81}" destId="{CB68C4B9-A6B3-42DF-8E47-AF12C7FB988C}" srcOrd="1" destOrd="0" presId="urn:microsoft.com/office/officeart/2005/8/layout/orgChart1"/>
    <dgm:cxn modelId="{B6A60CA4-12E0-40BA-B9D8-32E6C32E7340}" type="presParOf" srcId="{CB68C4B9-A6B3-42DF-8E47-AF12C7FB988C}" destId="{1E8ECDCF-24B3-4C30-9E89-6B4D241E8761}" srcOrd="0" destOrd="0" presId="urn:microsoft.com/office/officeart/2005/8/layout/orgChart1"/>
    <dgm:cxn modelId="{E844E5E6-6504-42C9-AAF3-8E76C9732F8D}" type="presParOf" srcId="{1E8ECDCF-24B3-4C30-9E89-6B4D241E8761}" destId="{E35DBB73-1765-4958-A3F9-7142A9B06490}" srcOrd="0" destOrd="0" presId="urn:microsoft.com/office/officeart/2005/8/layout/orgChart1"/>
    <dgm:cxn modelId="{CC92B8DB-3E7B-4840-A604-C924085AAA79}" type="presParOf" srcId="{1E8ECDCF-24B3-4C30-9E89-6B4D241E8761}" destId="{0612A016-0A18-4719-B07B-CE009925D857}" srcOrd="1" destOrd="0" presId="urn:microsoft.com/office/officeart/2005/8/layout/orgChart1"/>
    <dgm:cxn modelId="{E91DEB01-95C9-4A6D-80E1-254136B8DA64}" type="presParOf" srcId="{CB68C4B9-A6B3-42DF-8E47-AF12C7FB988C}" destId="{9F2254D4-C0BC-4168-AED0-D325215351D2}" srcOrd="1" destOrd="0" presId="urn:microsoft.com/office/officeart/2005/8/layout/orgChart1"/>
    <dgm:cxn modelId="{E8B94901-6D4B-4226-B6F5-88FF52A2FB12}" type="presParOf" srcId="{CB68C4B9-A6B3-42DF-8E47-AF12C7FB988C}" destId="{E030907F-53B8-4AE1-848E-A0A537985ADF}" srcOrd="2" destOrd="0" presId="urn:microsoft.com/office/officeart/2005/8/layout/orgChart1"/>
    <dgm:cxn modelId="{1874893B-75F8-45C6-862D-3A99B7B833C5}" type="presParOf" srcId="{72F9ED07-E318-4078-91A2-28DF410AFD81}" destId="{012C43DC-BD63-4EE7-87F2-3D315DAA2C11}" srcOrd="2" destOrd="0" presId="urn:microsoft.com/office/officeart/2005/8/layout/orgChart1"/>
    <dgm:cxn modelId="{D3DC8A08-10B4-4766-B8C7-50FE909622C2}" type="presParOf" srcId="{72F9ED07-E318-4078-91A2-28DF410AFD81}" destId="{DF7FC9E1-A27D-42B6-BD91-8DC7465AEDB8}" srcOrd="3" destOrd="0" presId="urn:microsoft.com/office/officeart/2005/8/layout/orgChart1"/>
    <dgm:cxn modelId="{4B8DD108-093D-47BF-8CDD-9E5FB8BF3298}" type="presParOf" srcId="{DF7FC9E1-A27D-42B6-BD91-8DC7465AEDB8}" destId="{BEBEE9CA-03E7-4D85-B426-20829C807244}" srcOrd="0" destOrd="0" presId="urn:microsoft.com/office/officeart/2005/8/layout/orgChart1"/>
    <dgm:cxn modelId="{BBA8ABFE-A3C4-4610-84F7-6D84001B2E89}" type="presParOf" srcId="{BEBEE9CA-03E7-4D85-B426-20829C807244}" destId="{64CFCBA8-8BC9-4FFF-ABF4-7D7BAE5AAD5B}" srcOrd="0" destOrd="0" presId="urn:microsoft.com/office/officeart/2005/8/layout/orgChart1"/>
    <dgm:cxn modelId="{A775B37F-982E-491E-B33A-116DFD76CFD2}" type="presParOf" srcId="{BEBEE9CA-03E7-4D85-B426-20829C807244}" destId="{2C5E1946-3899-4483-85AA-94A330A8F0D2}" srcOrd="1" destOrd="0" presId="urn:microsoft.com/office/officeart/2005/8/layout/orgChart1"/>
    <dgm:cxn modelId="{6AB905A7-B21B-4088-976E-911A83380891}" type="presParOf" srcId="{DF7FC9E1-A27D-42B6-BD91-8DC7465AEDB8}" destId="{3F6ADFEC-4092-4D77-9AD0-957FC0144B9D}" srcOrd="1" destOrd="0" presId="urn:microsoft.com/office/officeart/2005/8/layout/orgChart1"/>
    <dgm:cxn modelId="{C6E00882-651E-4E3B-BD87-BD42843B344D}" type="presParOf" srcId="{DF7FC9E1-A27D-42B6-BD91-8DC7465AEDB8}" destId="{FEC52515-A0F1-4E39-8A64-96B2AB445A1E}" srcOrd="2" destOrd="0" presId="urn:microsoft.com/office/officeart/2005/8/layout/orgChart1"/>
    <dgm:cxn modelId="{72B1486D-5A3F-4565-BC6D-DCACAA6571D1}" type="presParOf" srcId="{72F9ED07-E318-4078-91A2-28DF410AFD81}" destId="{8D088151-06A7-49B4-8EA8-3BC8E66AA58E}" srcOrd="4" destOrd="0" presId="urn:microsoft.com/office/officeart/2005/8/layout/orgChart1"/>
    <dgm:cxn modelId="{254ACC89-79E4-426E-A8DB-F08155DD3F38}" type="presParOf" srcId="{72F9ED07-E318-4078-91A2-28DF410AFD81}" destId="{E88376FE-9D2A-425C-9739-9243B69F4D1C}" srcOrd="5" destOrd="0" presId="urn:microsoft.com/office/officeart/2005/8/layout/orgChart1"/>
    <dgm:cxn modelId="{748A156E-FA86-46C2-A4D7-B43C0CE739EB}" type="presParOf" srcId="{E88376FE-9D2A-425C-9739-9243B69F4D1C}" destId="{E9D4794C-2ED2-4CB3-BA1B-C3928F073DC8}" srcOrd="0" destOrd="0" presId="urn:microsoft.com/office/officeart/2005/8/layout/orgChart1"/>
    <dgm:cxn modelId="{58CE8945-4DA8-4D6F-A63B-1FC0F7C48021}" type="presParOf" srcId="{E9D4794C-2ED2-4CB3-BA1B-C3928F073DC8}" destId="{55D4C436-22A3-4E35-A5FE-7D6AD241C573}" srcOrd="0" destOrd="0" presId="urn:microsoft.com/office/officeart/2005/8/layout/orgChart1"/>
    <dgm:cxn modelId="{9FA23B64-7931-4326-919C-D4175BAFB6EF}" type="presParOf" srcId="{E9D4794C-2ED2-4CB3-BA1B-C3928F073DC8}" destId="{3A49E090-C0F0-4037-9034-8B563E1E6CC5}" srcOrd="1" destOrd="0" presId="urn:microsoft.com/office/officeart/2005/8/layout/orgChart1"/>
    <dgm:cxn modelId="{16E0190D-9305-4E47-A785-1C8C64BB2CF1}" type="presParOf" srcId="{E88376FE-9D2A-425C-9739-9243B69F4D1C}" destId="{FAFF0C25-2321-4623-9071-3C4F776FA4E8}" srcOrd="1" destOrd="0" presId="urn:microsoft.com/office/officeart/2005/8/layout/orgChart1"/>
    <dgm:cxn modelId="{2A8F4BE1-92D7-4010-AFD8-9944D5643B23}" type="presParOf" srcId="{E88376FE-9D2A-425C-9739-9243B69F4D1C}" destId="{6A363800-78F8-4CE7-8019-F7FBF58056A9}" srcOrd="2" destOrd="0" presId="urn:microsoft.com/office/officeart/2005/8/layout/orgChart1"/>
    <dgm:cxn modelId="{44BC2428-636E-43C2-A7A4-17A7883E59FA}" type="presParOf" srcId="{72F9ED07-E318-4078-91A2-28DF410AFD81}" destId="{54BB0AE5-987C-4AF7-A239-2A85AC2F6F60}" srcOrd="6" destOrd="0" presId="urn:microsoft.com/office/officeart/2005/8/layout/orgChart1"/>
    <dgm:cxn modelId="{DFF1190D-D140-45B4-A8B5-AB236B5D4827}" type="presParOf" srcId="{72F9ED07-E318-4078-91A2-28DF410AFD81}" destId="{DDCEDBAE-3721-4C90-A50F-3BFD5BCDE493}" srcOrd="7" destOrd="0" presId="urn:microsoft.com/office/officeart/2005/8/layout/orgChart1"/>
    <dgm:cxn modelId="{8CCBE8A7-DA21-4008-99B0-BF57BBCF0FC3}" type="presParOf" srcId="{DDCEDBAE-3721-4C90-A50F-3BFD5BCDE493}" destId="{E272B68A-375A-4D28-AE12-833CCFCC3AB1}" srcOrd="0" destOrd="0" presId="urn:microsoft.com/office/officeart/2005/8/layout/orgChart1"/>
    <dgm:cxn modelId="{46AF99ED-7B4A-4D14-9530-EEC215F6A48F}" type="presParOf" srcId="{E272B68A-375A-4D28-AE12-833CCFCC3AB1}" destId="{AD7476FE-5094-4985-9A4B-AD11866CF1E0}" srcOrd="0" destOrd="0" presId="urn:microsoft.com/office/officeart/2005/8/layout/orgChart1"/>
    <dgm:cxn modelId="{D8EA3252-494B-479B-ABBA-6AEECFFEA9C9}" type="presParOf" srcId="{E272B68A-375A-4D28-AE12-833CCFCC3AB1}" destId="{036D6249-7CB0-4A3F-82D9-1F04C7E48C68}" srcOrd="1" destOrd="0" presId="urn:microsoft.com/office/officeart/2005/8/layout/orgChart1"/>
    <dgm:cxn modelId="{D2BBCF5D-3BED-4B24-BEB0-17202524A0E5}" type="presParOf" srcId="{DDCEDBAE-3721-4C90-A50F-3BFD5BCDE493}" destId="{23B61279-18B6-4A3D-9DB8-5931EE2B3750}" srcOrd="1" destOrd="0" presId="urn:microsoft.com/office/officeart/2005/8/layout/orgChart1"/>
    <dgm:cxn modelId="{9F1E0AB5-53A9-497E-928D-5467ABFE4BDE}" type="presParOf" srcId="{DDCEDBAE-3721-4C90-A50F-3BFD5BCDE493}" destId="{00E548F0-7605-452D-8964-48754B263747}" srcOrd="2" destOrd="0" presId="urn:microsoft.com/office/officeart/2005/8/layout/orgChart1"/>
    <dgm:cxn modelId="{AE97E8EE-ACE8-4119-924E-1F609DA24B44}" type="presParOf" srcId="{72F9ED07-E318-4078-91A2-28DF410AFD81}" destId="{7B0CBEB0-5CFA-478C-8E6C-798A7FA71F99}" srcOrd="8" destOrd="0" presId="urn:microsoft.com/office/officeart/2005/8/layout/orgChart1"/>
    <dgm:cxn modelId="{B97D0705-3872-43E9-AAAD-F78A00F514A3}" type="presParOf" srcId="{72F9ED07-E318-4078-91A2-28DF410AFD81}" destId="{43167C76-CFF9-42E9-A18A-B9E57D0D827E}" srcOrd="9" destOrd="0" presId="urn:microsoft.com/office/officeart/2005/8/layout/orgChart1"/>
    <dgm:cxn modelId="{00BC392B-4923-47CA-A10A-8BCBA09D8418}" type="presParOf" srcId="{43167C76-CFF9-42E9-A18A-B9E57D0D827E}" destId="{85BD28B2-F464-47F0-9EA9-AFADDBAC1AC2}" srcOrd="0" destOrd="0" presId="urn:microsoft.com/office/officeart/2005/8/layout/orgChart1"/>
    <dgm:cxn modelId="{87E82299-C810-49DF-8DE6-3E9441131042}" type="presParOf" srcId="{85BD28B2-F464-47F0-9EA9-AFADDBAC1AC2}" destId="{2E5C6962-3221-4451-B98D-B5CD7BA9CA3B}" srcOrd="0" destOrd="0" presId="urn:microsoft.com/office/officeart/2005/8/layout/orgChart1"/>
    <dgm:cxn modelId="{77CDEFAC-D7B5-46A0-BFBC-89817AC5D319}" type="presParOf" srcId="{85BD28B2-F464-47F0-9EA9-AFADDBAC1AC2}" destId="{DF6AA3B1-0636-4353-8955-A1D4DF9E2D8A}" srcOrd="1" destOrd="0" presId="urn:microsoft.com/office/officeart/2005/8/layout/orgChart1"/>
    <dgm:cxn modelId="{5AEA0536-CEFC-46D8-BCEB-771C785BD639}" type="presParOf" srcId="{43167C76-CFF9-42E9-A18A-B9E57D0D827E}" destId="{0797C00C-C3E6-479E-86ED-ED7636AFC8ED}" srcOrd="1" destOrd="0" presId="urn:microsoft.com/office/officeart/2005/8/layout/orgChart1"/>
    <dgm:cxn modelId="{89D76177-7DE4-48D1-A62C-6BFE01003B8E}" type="presParOf" srcId="{43167C76-CFF9-42E9-A18A-B9E57D0D827E}" destId="{4440C692-FCF3-4396-B883-5A6639BC4BEB}" srcOrd="2" destOrd="0" presId="urn:microsoft.com/office/officeart/2005/8/layout/orgChart1"/>
    <dgm:cxn modelId="{17C5FD47-CE7D-4FFF-B779-5AF6BBBCD254}" type="presParOf" srcId="{72F9ED07-E318-4078-91A2-28DF410AFD81}" destId="{478C21CB-72B4-46B2-A61B-8456205089ED}" srcOrd="10" destOrd="0" presId="urn:microsoft.com/office/officeart/2005/8/layout/orgChart1"/>
    <dgm:cxn modelId="{359ED1AB-0B9B-4180-A961-1A99283561EA}" type="presParOf" srcId="{72F9ED07-E318-4078-91A2-28DF410AFD81}" destId="{63D4BDC8-790D-479D-97F2-D20E9E08DAB8}" srcOrd="11" destOrd="0" presId="urn:microsoft.com/office/officeart/2005/8/layout/orgChart1"/>
    <dgm:cxn modelId="{B7C7109B-0B2D-4176-9797-5CC631673A43}" type="presParOf" srcId="{63D4BDC8-790D-479D-97F2-D20E9E08DAB8}" destId="{994BD4ED-84CE-4B6A-8178-79FD05E6F84E}" srcOrd="0" destOrd="0" presId="urn:microsoft.com/office/officeart/2005/8/layout/orgChart1"/>
    <dgm:cxn modelId="{6F818399-5B3F-41FA-A3F3-8FEB57F9F340}" type="presParOf" srcId="{994BD4ED-84CE-4B6A-8178-79FD05E6F84E}" destId="{D504F338-96C1-4705-9129-9C8F3FAE8B04}" srcOrd="0" destOrd="0" presId="urn:microsoft.com/office/officeart/2005/8/layout/orgChart1"/>
    <dgm:cxn modelId="{96BB78B4-E891-49BA-ACA1-54A0D535B02B}" type="presParOf" srcId="{994BD4ED-84CE-4B6A-8178-79FD05E6F84E}" destId="{6EF8195A-D91E-4936-9B83-47634F92F41D}" srcOrd="1" destOrd="0" presId="urn:microsoft.com/office/officeart/2005/8/layout/orgChart1"/>
    <dgm:cxn modelId="{ACF4E205-1FB1-464A-A538-A3F41F514148}" type="presParOf" srcId="{63D4BDC8-790D-479D-97F2-D20E9E08DAB8}" destId="{8230B688-245E-4D14-A02B-EB87F632045C}" srcOrd="1" destOrd="0" presId="urn:microsoft.com/office/officeart/2005/8/layout/orgChart1"/>
    <dgm:cxn modelId="{31D6515D-8BD5-4022-9B94-305935F79C75}" type="presParOf" srcId="{63D4BDC8-790D-479D-97F2-D20E9E08DAB8}" destId="{DC0592A5-DDE6-4F9B-BC20-604183266742}" srcOrd="2" destOrd="0" presId="urn:microsoft.com/office/officeart/2005/8/layout/orgChart1"/>
    <dgm:cxn modelId="{291EB5EA-E5AB-48E2-B05E-2EFB8267448B}" type="presParOf" srcId="{788BDAF4-3431-4F2D-BF0A-390674073763}" destId="{C7E82D4C-DAAA-47C8-9CAD-B0398FAA79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B883B-2BAF-4D74-A26A-117A45A2CE5C}">
      <dsp:nvSpPr>
        <dsp:cNvPr id="0" name=""/>
        <dsp:cNvSpPr/>
      </dsp:nvSpPr>
      <dsp:spPr>
        <a:xfrm>
          <a:off x="807872" y="677614"/>
          <a:ext cx="2303145" cy="2303269"/>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MCT 1.15.1 (Conduct CAO)</a:t>
          </a:r>
          <a:endParaRPr lang="en-US" sz="1400" b="1" kern="1200" dirty="0"/>
        </a:p>
      </dsp:txBody>
      <dsp:txXfrm>
        <a:off x="1145160" y="1014920"/>
        <a:ext cx="1628569" cy="1628657"/>
      </dsp:txXfrm>
    </dsp:sp>
    <dsp:sp modelId="{425B134F-22A2-4175-A8A7-C9CF0E3A878C}">
      <dsp:nvSpPr>
        <dsp:cNvPr id="0" name=""/>
        <dsp:cNvSpPr/>
      </dsp:nvSpPr>
      <dsp:spPr>
        <a:xfrm>
          <a:off x="2122200" y="572467"/>
          <a:ext cx="256062" cy="25633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408CD48-E315-43D4-9D97-C8A6975F71D9}">
      <dsp:nvSpPr>
        <dsp:cNvPr id="0" name=""/>
        <dsp:cNvSpPr/>
      </dsp:nvSpPr>
      <dsp:spPr>
        <a:xfrm>
          <a:off x="1516059" y="2809762"/>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BC6B20-7A6A-4D72-9F28-F69FBE6B7434}">
      <dsp:nvSpPr>
        <dsp:cNvPr id="0" name=""/>
        <dsp:cNvSpPr/>
      </dsp:nvSpPr>
      <dsp:spPr>
        <a:xfrm>
          <a:off x="3259363" y="1612254"/>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4CA4E04-E245-4EAB-A99C-37AD261A8C74}">
      <dsp:nvSpPr>
        <dsp:cNvPr id="0" name=""/>
        <dsp:cNvSpPr/>
      </dsp:nvSpPr>
      <dsp:spPr>
        <a:xfrm>
          <a:off x="2372121" y="3006998"/>
          <a:ext cx="256062" cy="25633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5F46A48-9E80-4ED7-BF94-26D21B5B03EC}">
      <dsp:nvSpPr>
        <dsp:cNvPr id="0" name=""/>
        <dsp:cNvSpPr/>
      </dsp:nvSpPr>
      <dsp:spPr>
        <a:xfrm>
          <a:off x="1568028" y="936358"/>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99CA1C2-524A-41AB-BF92-4EFEF3AE623D}">
      <dsp:nvSpPr>
        <dsp:cNvPr id="0" name=""/>
        <dsp:cNvSpPr/>
      </dsp:nvSpPr>
      <dsp:spPr>
        <a:xfrm>
          <a:off x="983620" y="1998824"/>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58D821-48F0-4DA0-8C75-7B4FED6285FD}">
      <dsp:nvSpPr>
        <dsp:cNvPr id="0" name=""/>
        <dsp:cNvSpPr/>
      </dsp:nvSpPr>
      <dsp:spPr>
        <a:xfrm>
          <a:off x="87873" y="1093048"/>
          <a:ext cx="936376" cy="93635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MCT 1.15 (Conduct CMO)</a:t>
          </a:r>
          <a:endParaRPr lang="en-US" sz="1000" b="1" kern="1200" dirty="0"/>
        </a:p>
      </dsp:txBody>
      <dsp:txXfrm>
        <a:off x="225002" y="1230174"/>
        <a:ext cx="662118" cy="662106"/>
      </dsp:txXfrm>
    </dsp:sp>
    <dsp:sp modelId="{1C1989B2-80F1-4A99-892E-712A5124698C}">
      <dsp:nvSpPr>
        <dsp:cNvPr id="0" name=""/>
        <dsp:cNvSpPr/>
      </dsp:nvSpPr>
      <dsp:spPr>
        <a:xfrm>
          <a:off x="1863303" y="944605"/>
          <a:ext cx="256062" cy="25633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92A3FF-1363-4863-9B1C-A6D84D3876FC}">
      <dsp:nvSpPr>
        <dsp:cNvPr id="0" name=""/>
        <dsp:cNvSpPr/>
      </dsp:nvSpPr>
      <dsp:spPr>
        <a:xfrm>
          <a:off x="176220" y="2303613"/>
          <a:ext cx="462991" cy="463196"/>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BCAA9C8-4600-4784-B659-CF0F19B14365}">
      <dsp:nvSpPr>
        <dsp:cNvPr id="0" name=""/>
        <dsp:cNvSpPr/>
      </dsp:nvSpPr>
      <dsp:spPr>
        <a:xfrm>
          <a:off x="3212192" y="487155"/>
          <a:ext cx="1207410" cy="126710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MCT 5.5 (Conduct Joint &amp; Combined Ops)</a:t>
          </a:r>
          <a:endParaRPr lang="en-US" sz="1000" b="1" kern="1200" dirty="0"/>
        </a:p>
      </dsp:txBody>
      <dsp:txXfrm>
        <a:off x="3389013" y="672719"/>
        <a:ext cx="853768" cy="895980"/>
      </dsp:txXfrm>
    </dsp:sp>
    <dsp:sp modelId="{3932A9C5-DA69-4A10-A3DE-789F1C5DA346}">
      <dsp:nvSpPr>
        <dsp:cNvPr id="0" name=""/>
        <dsp:cNvSpPr/>
      </dsp:nvSpPr>
      <dsp:spPr>
        <a:xfrm>
          <a:off x="2929600" y="1299218"/>
          <a:ext cx="256062" cy="25633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0131FA-E0B0-46E6-9550-49510F92C1E5}">
      <dsp:nvSpPr>
        <dsp:cNvPr id="0" name=""/>
        <dsp:cNvSpPr/>
      </dsp:nvSpPr>
      <dsp:spPr>
        <a:xfrm>
          <a:off x="0" y="2854776"/>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B512401-7D64-4AA4-9145-E619E1E7B9C4}">
      <dsp:nvSpPr>
        <dsp:cNvPr id="0" name=""/>
        <dsp:cNvSpPr/>
      </dsp:nvSpPr>
      <dsp:spPr>
        <a:xfrm>
          <a:off x="1850075" y="2590534"/>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8B1A2DF-3434-4EF5-A3AE-809B21CF861F}">
      <dsp:nvSpPr>
        <dsp:cNvPr id="0" name=""/>
        <dsp:cNvSpPr/>
      </dsp:nvSpPr>
      <dsp:spPr>
        <a:xfrm>
          <a:off x="3788023" y="2270969"/>
          <a:ext cx="936376" cy="93635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MCT 1.14 (Conduct Stability Ops)</a:t>
          </a:r>
          <a:endParaRPr lang="en-US" sz="1000" b="1" kern="1200" dirty="0"/>
        </a:p>
      </dsp:txBody>
      <dsp:txXfrm>
        <a:off x="3925152" y="2408095"/>
        <a:ext cx="662118" cy="662106"/>
      </dsp:txXfrm>
    </dsp:sp>
    <dsp:sp modelId="{E14B135C-43C7-4788-81C5-FABAA0EFFA93}">
      <dsp:nvSpPr>
        <dsp:cNvPr id="0" name=""/>
        <dsp:cNvSpPr/>
      </dsp:nvSpPr>
      <dsp:spPr>
        <a:xfrm>
          <a:off x="3523929" y="2238326"/>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2B5537-13DA-44EB-9E88-046D8397918B}">
      <dsp:nvSpPr>
        <dsp:cNvPr id="0" name=""/>
        <dsp:cNvSpPr/>
      </dsp:nvSpPr>
      <dsp:spPr>
        <a:xfrm>
          <a:off x="1100312" y="3072286"/>
          <a:ext cx="936376" cy="936358"/>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MCT 1.13 (Conduct Irregular Warfare)</a:t>
          </a:r>
          <a:endParaRPr lang="en-US" sz="1000" b="1" kern="1200" dirty="0"/>
        </a:p>
      </dsp:txBody>
      <dsp:txXfrm>
        <a:off x="1237441" y="3209412"/>
        <a:ext cx="662118" cy="662106"/>
      </dsp:txXfrm>
    </dsp:sp>
    <dsp:sp modelId="{70D03F0E-DFCC-4870-96D3-A8E0B6A9FB90}">
      <dsp:nvSpPr>
        <dsp:cNvPr id="0" name=""/>
        <dsp:cNvSpPr/>
      </dsp:nvSpPr>
      <dsp:spPr>
        <a:xfrm>
          <a:off x="1936531" y="3040673"/>
          <a:ext cx="185668" cy="185553"/>
        </a:xfrm>
        <a:prstGeom prst="ellipse">
          <a:avLst/>
        </a:prstGeom>
        <a:solidFill>
          <a:srgbClr val="FF00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C21CB-72B4-46B2-A61B-8456205089ED}">
      <dsp:nvSpPr>
        <dsp:cNvPr id="0" name=""/>
        <dsp:cNvSpPr/>
      </dsp:nvSpPr>
      <dsp:spPr>
        <a:xfrm>
          <a:off x="3428206" y="1767720"/>
          <a:ext cx="2940073" cy="204104"/>
        </a:xfrm>
        <a:custGeom>
          <a:avLst/>
          <a:gdLst/>
          <a:ahLst/>
          <a:cxnLst/>
          <a:rect l="0" t="0" r="0" b="0"/>
          <a:pathLst>
            <a:path>
              <a:moveTo>
                <a:pt x="0" y="0"/>
              </a:moveTo>
              <a:lnTo>
                <a:pt x="0" y="102052"/>
              </a:lnTo>
              <a:lnTo>
                <a:pt x="2940073" y="102052"/>
              </a:lnTo>
              <a:lnTo>
                <a:pt x="2940073" y="2041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B0CBEB0-5CFA-478C-8E6C-798A7FA71F99}">
      <dsp:nvSpPr>
        <dsp:cNvPr id="0" name=""/>
        <dsp:cNvSpPr/>
      </dsp:nvSpPr>
      <dsp:spPr>
        <a:xfrm>
          <a:off x="3428206" y="1767720"/>
          <a:ext cx="1764043" cy="204104"/>
        </a:xfrm>
        <a:custGeom>
          <a:avLst/>
          <a:gdLst/>
          <a:ahLst/>
          <a:cxnLst/>
          <a:rect l="0" t="0" r="0" b="0"/>
          <a:pathLst>
            <a:path>
              <a:moveTo>
                <a:pt x="0" y="0"/>
              </a:moveTo>
              <a:lnTo>
                <a:pt x="0" y="102052"/>
              </a:lnTo>
              <a:lnTo>
                <a:pt x="1764043" y="102052"/>
              </a:lnTo>
              <a:lnTo>
                <a:pt x="1764043" y="2041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4BB0AE5-987C-4AF7-A239-2A85AC2F6F60}">
      <dsp:nvSpPr>
        <dsp:cNvPr id="0" name=""/>
        <dsp:cNvSpPr/>
      </dsp:nvSpPr>
      <dsp:spPr>
        <a:xfrm>
          <a:off x="3428206" y="1767720"/>
          <a:ext cx="588014" cy="204104"/>
        </a:xfrm>
        <a:custGeom>
          <a:avLst/>
          <a:gdLst/>
          <a:ahLst/>
          <a:cxnLst/>
          <a:rect l="0" t="0" r="0" b="0"/>
          <a:pathLst>
            <a:path>
              <a:moveTo>
                <a:pt x="0" y="0"/>
              </a:moveTo>
              <a:lnTo>
                <a:pt x="0" y="102052"/>
              </a:lnTo>
              <a:lnTo>
                <a:pt x="588014" y="102052"/>
              </a:lnTo>
              <a:lnTo>
                <a:pt x="588014" y="2041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D088151-06A7-49B4-8EA8-3BC8E66AA58E}">
      <dsp:nvSpPr>
        <dsp:cNvPr id="0" name=""/>
        <dsp:cNvSpPr/>
      </dsp:nvSpPr>
      <dsp:spPr>
        <a:xfrm>
          <a:off x="2840191" y="1767720"/>
          <a:ext cx="588014" cy="204104"/>
        </a:xfrm>
        <a:custGeom>
          <a:avLst/>
          <a:gdLst/>
          <a:ahLst/>
          <a:cxnLst/>
          <a:rect l="0" t="0" r="0" b="0"/>
          <a:pathLst>
            <a:path>
              <a:moveTo>
                <a:pt x="588014" y="0"/>
              </a:moveTo>
              <a:lnTo>
                <a:pt x="588014" y="102052"/>
              </a:lnTo>
              <a:lnTo>
                <a:pt x="0" y="102052"/>
              </a:lnTo>
              <a:lnTo>
                <a:pt x="0" y="2041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12C43DC-BD63-4EE7-87F2-3D315DAA2C11}">
      <dsp:nvSpPr>
        <dsp:cNvPr id="0" name=""/>
        <dsp:cNvSpPr/>
      </dsp:nvSpPr>
      <dsp:spPr>
        <a:xfrm>
          <a:off x="1664162" y="1767720"/>
          <a:ext cx="1764043" cy="204104"/>
        </a:xfrm>
        <a:custGeom>
          <a:avLst/>
          <a:gdLst/>
          <a:ahLst/>
          <a:cxnLst/>
          <a:rect l="0" t="0" r="0" b="0"/>
          <a:pathLst>
            <a:path>
              <a:moveTo>
                <a:pt x="1764043" y="0"/>
              </a:moveTo>
              <a:lnTo>
                <a:pt x="1764043" y="102052"/>
              </a:lnTo>
              <a:lnTo>
                <a:pt x="0" y="102052"/>
              </a:lnTo>
              <a:lnTo>
                <a:pt x="0" y="2041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3426068-EE01-4A86-BBBA-AB502F9147CC}">
      <dsp:nvSpPr>
        <dsp:cNvPr id="0" name=""/>
        <dsp:cNvSpPr/>
      </dsp:nvSpPr>
      <dsp:spPr>
        <a:xfrm>
          <a:off x="488133" y="1767720"/>
          <a:ext cx="2940073" cy="204104"/>
        </a:xfrm>
        <a:custGeom>
          <a:avLst/>
          <a:gdLst/>
          <a:ahLst/>
          <a:cxnLst/>
          <a:rect l="0" t="0" r="0" b="0"/>
          <a:pathLst>
            <a:path>
              <a:moveTo>
                <a:pt x="2940073" y="0"/>
              </a:moveTo>
              <a:lnTo>
                <a:pt x="2940073" y="102052"/>
              </a:lnTo>
              <a:lnTo>
                <a:pt x="0" y="102052"/>
              </a:lnTo>
              <a:lnTo>
                <a:pt x="0" y="20410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77F5472-B943-4E53-A76B-0A41FC1D98FF}">
      <dsp:nvSpPr>
        <dsp:cNvPr id="0" name=""/>
        <dsp:cNvSpPr/>
      </dsp:nvSpPr>
      <dsp:spPr>
        <a:xfrm>
          <a:off x="2942244" y="955808"/>
          <a:ext cx="971924" cy="811912"/>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DET HQ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2-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7- ME</a:t>
          </a:r>
        </a:p>
      </dsp:txBody>
      <dsp:txXfrm>
        <a:off x="2942244" y="955808"/>
        <a:ext cx="971924" cy="811912"/>
      </dsp:txXfrm>
    </dsp:sp>
    <dsp:sp modelId="{E35DBB73-1765-4958-A3F9-7142A9B06490}">
      <dsp:nvSpPr>
        <dsp:cNvPr id="0" name=""/>
        <dsp:cNvSpPr/>
      </dsp:nvSpPr>
      <dsp:spPr>
        <a:xfrm>
          <a:off x="2170" y="1971825"/>
          <a:ext cx="971924" cy="958565"/>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CAT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kern="1200"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6 – ME</a:t>
          </a:r>
          <a:r>
            <a:rPr kumimoji="0" lang="en-US" sz="1100" b="1" i="0" u="none" strike="noStrike" kern="1200" cap="none" normalizeH="0" baseline="0" dirty="0" smtClean="0">
              <a:ln>
                <a:noFill/>
              </a:ln>
              <a:solidFill>
                <a:srgbClr val="FFFF00"/>
              </a:solidFill>
              <a:effectLst/>
              <a:latin typeface="+mj-lt"/>
              <a:cs typeface="Arial" pitchFamily="34" charset="0"/>
            </a:rPr>
            <a:t> </a:t>
          </a:r>
        </a:p>
      </dsp:txBody>
      <dsp:txXfrm>
        <a:off x="2170" y="1971825"/>
        <a:ext cx="971924" cy="958565"/>
      </dsp:txXfrm>
    </dsp:sp>
    <dsp:sp modelId="{64CFCBA8-8BC9-4FFF-ABF4-7D7BAE5AAD5B}">
      <dsp:nvSpPr>
        <dsp:cNvPr id="0" name=""/>
        <dsp:cNvSpPr/>
      </dsp:nvSpPr>
      <dsp:spPr>
        <a:xfrm>
          <a:off x="1178200" y="1971825"/>
          <a:ext cx="971924" cy="958565"/>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CAT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kern="1200"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6 – ME</a:t>
          </a:r>
        </a:p>
      </dsp:txBody>
      <dsp:txXfrm>
        <a:off x="1178200" y="1971825"/>
        <a:ext cx="971924" cy="958565"/>
      </dsp:txXfrm>
    </dsp:sp>
    <dsp:sp modelId="{55D4C436-22A3-4E35-A5FE-7D6AD241C573}">
      <dsp:nvSpPr>
        <dsp:cNvPr id="0" name=""/>
        <dsp:cNvSpPr/>
      </dsp:nvSpPr>
      <dsp:spPr>
        <a:xfrm>
          <a:off x="2354229" y="1971825"/>
          <a:ext cx="971924" cy="958565"/>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CAT 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kern="1200"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6 – ME</a:t>
          </a:r>
        </a:p>
      </dsp:txBody>
      <dsp:txXfrm>
        <a:off x="2354229" y="1971825"/>
        <a:ext cx="971924" cy="958565"/>
      </dsp:txXfrm>
    </dsp:sp>
    <dsp:sp modelId="{AD7476FE-5094-4985-9A4B-AD11866CF1E0}">
      <dsp:nvSpPr>
        <dsp:cNvPr id="0" name=""/>
        <dsp:cNvSpPr/>
      </dsp:nvSpPr>
      <dsp:spPr>
        <a:xfrm>
          <a:off x="3530258" y="1971825"/>
          <a:ext cx="971924" cy="958565"/>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CAT 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kern="1200"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6 – ME</a:t>
          </a:r>
        </a:p>
      </dsp:txBody>
      <dsp:txXfrm>
        <a:off x="3530258" y="1971825"/>
        <a:ext cx="971924" cy="958565"/>
      </dsp:txXfrm>
    </dsp:sp>
    <dsp:sp modelId="{2E5C6962-3221-4451-B98D-B5CD7BA9CA3B}">
      <dsp:nvSpPr>
        <dsp:cNvPr id="0" name=""/>
        <dsp:cNvSpPr/>
      </dsp:nvSpPr>
      <dsp:spPr>
        <a:xfrm>
          <a:off x="4706287" y="1971825"/>
          <a:ext cx="971924" cy="958565"/>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CAT 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kern="1200"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6 – ME</a:t>
          </a:r>
        </a:p>
      </dsp:txBody>
      <dsp:txXfrm>
        <a:off x="4706287" y="1971825"/>
        <a:ext cx="971924" cy="958565"/>
      </dsp:txXfrm>
    </dsp:sp>
    <dsp:sp modelId="{D504F338-96C1-4705-9129-9C8F3FAE8B04}">
      <dsp:nvSpPr>
        <dsp:cNvPr id="0" name=""/>
        <dsp:cNvSpPr/>
      </dsp:nvSpPr>
      <dsp:spPr>
        <a:xfrm>
          <a:off x="5882317" y="1971825"/>
          <a:ext cx="971924" cy="958565"/>
        </a:xfrm>
        <a:prstGeom prst="rec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kern="1200" cap="none" normalizeH="0" baseline="0" dirty="0" smtClean="0">
              <a:ln>
                <a:noFill/>
              </a:ln>
              <a:solidFill>
                <a:srgbClr val="FFFF00"/>
              </a:solidFill>
              <a:effectLst/>
              <a:latin typeface="+mj-lt"/>
              <a:cs typeface="Arial" pitchFamily="34" charset="0"/>
            </a:rPr>
            <a:t>CAT 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sng" strike="noStrike" kern="1200" cap="none" normalizeH="0" baseline="0" dirty="0" smtClean="0">
            <a:ln>
              <a:noFill/>
            </a:ln>
            <a:solidFill>
              <a:srgbClr val="FFFF00"/>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1 –MO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FF00"/>
              </a:solidFill>
              <a:effectLst/>
              <a:latin typeface="+mj-lt"/>
              <a:cs typeface="Arial" pitchFamily="34" charset="0"/>
            </a:rPr>
            <a:t>6 – ME</a:t>
          </a:r>
        </a:p>
      </dsp:txBody>
      <dsp:txXfrm>
        <a:off x="5882317" y="1971825"/>
        <a:ext cx="971924" cy="958565"/>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186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78325"/>
            <a:ext cx="5095875" cy="4148138"/>
          </a:xfrm>
          <a:prstGeom prst="rect">
            <a:avLst/>
          </a:prstGeom>
          <a:noFill/>
          <a:ln w="12700">
            <a:noFill/>
            <a:miter lim="800000"/>
            <a:headEnd/>
            <a:tailEnd/>
          </a:ln>
          <a:effectLst/>
        </p:spPr>
        <p:txBody>
          <a:bodyPr vert="horz" wrap="square" lIns="96224" tIns="48113" rIns="96224" bIns="4811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1" name="Rectangle 3"/>
          <p:cNvSpPr>
            <a:spLocks noGrp="1" noRot="1" noChangeAspect="1" noChangeArrowheads="1" noTextEdit="1"/>
          </p:cNvSpPr>
          <p:nvPr>
            <p:ph type="sldImg" idx="2"/>
          </p:nvPr>
        </p:nvSpPr>
        <p:spPr bwMode="auto">
          <a:xfrm>
            <a:off x="1179513" y="698500"/>
            <a:ext cx="4592637" cy="34448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334483214"/>
      </p:ext>
    </p:extLst>
  </p:cSld>
  <p:clrMap bg1="lt1" tx1="dk1" bg2="lt2" tx2="dk2" accent1="accent1" accent2="accent2" accent3="accent3" accent4="accent4" accent5="accent5" accent6="accent6" hlink="hlink" folHlink="folHlink"/>
  <p:notesStyle>
    <a:lvl1pPr algn="l" defTabSz="965200" rtl="0" eaLnBrk="0" fontAlgn="base" hangingPunct="0">
      <a:spcBef>
        <a:spcPct val="30000"/>
      </a:spcBef>
      <a:spcAft>
        <a:spcPct val="0"/>
      </a:spcAft>
      <a:defRPr sz="1600" kern="1200">
        <a:solidFill>
          <a:schemeClr val="tx1"/>
        </a:solidFill>
        <a:latin typeface="Arial" charset="0"/>
        <a:ea typeface="+mn-ea"/>
        <a:cs typeface="+mn-cs"/>
      </a:defRPr>
    </a:lvl1pPr>
    <a:lvl2pPr marL="469900" algn="l" defTabSz="965200" rtl="0" eaLnBrk="0" fontAlgn="base" hangingPunct="0">
      <a:spcBef>
        <a:spcPct val="30000"/>
      </a:spcBef>
      <a:spcAft>
        <a:spcPct val="0"/>
      </a:spcAft>
      <a:defRPr sz="1600" kern="1200">
        <a:solidFill>
          <a:schemeClr val="tx1"/>
        </a:solidFill>
        <a:latin typeface="Arial" charset="0"/>
        <a:ea typeface="+mn-ea"/>
        <a:cs typeface="+mn-cs"/>
      </a:defRPr>
    </a:lvl2pPr>
    <a:lvl3pPr marL="939800" algn="l" defTabSz="965200" rtl="0" eaLnBrk="0" fontAlgn="base" hangingPunct="0">
      <a:spcBef>
        <a:spcPct val="30000"/>
      </a:spcBef>
      <a:spcAft>
        <a:spcPct val="0"/>
      </a:spcAft>
      <a:defRPr sz="1600" kern="1200">
        <a:solidFill>
          <a:schemeClr val="tx1"/>
        </a:solidFill>
        <a:latin typeface="Arial" charset="0"/>
        <a:ea typeface="+mn-ea"/>
        <a:cs typeface="+mn-cs"/>
      </a:defRPr>
    </a:lvl3pPr>
    <a:lvl4pPr marL="1409700" algn="l" defTabSz="965200" rtl="0" eaLnBrk="0" fontAlgn="base" hangingPunct="0">
      <a:spcBef>
        <a:spcPct val="30000"/>
      </a:spcBef>
      <a:spcAft>
        <a:spcPct val="0"/>
      </a:spcAft>
      <a:defRPr sz="1600" kern="1200">
        <a:solidFill>
          <a:schemeClr val="tx1"/>
        </a:solidFill>
        <a:latin typeface="Arial" charset="0"/>
        <a:ea typeface="+mn-ea"/>
        <a:cs typeface="+mn-cs"/>
      </a:defRPr>
    </a:lvl4pPr>
    <a:lvl5pPr marL="1879600" algn="l" defTabSz="965200"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32698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34375" y="8757301"/>
            <a:ext cx="3010953" cy="461325"/>
          </a:xfrm>
          <a:prstGeom prst="rect">
            <a:avLst/>
          </a:prstGeom>
        </p:spPr>
        <p:txBody>
          <a:bodyPr lIns="90654" tIns="45327" rIns="90654" bIns="45327"/>
          <a:lstStyle/>
          <a:p>
            <a:pPr>
              <a:defRPr/>
            </a:pPr>
            <a:fld id="{BEDB54FC-5A33-4C1C-BB9F-7CFE1E2A4F7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6EE0CB61-F38F-4F0A-8FEE-63052CE3C007}" type="slidenum">
              <a:rPr lang="en-US" smtClean="0"/>
              <a:pPr/>
              <a:t>12</a:t>
            </a:fld>
            <a:endParaRPr lang="en-US"/>
          </a:p>
        </p:txBody>
      </p:sp>
    </p:spTree>
    <p:extLst>
      <p:ext uri="{BB962C8B-B14F-4D97-AF65-F5344CB8AC3E}">
        <p14:creationId xmlns:p14="http://schemas.microsoft.com/office/powerpoint/2010/main" val="270027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6EE0CB61-F38F-4F0A-8FEE-63052CE3C007}" type="slidenum">
              <a:rPr lang="en-US" smtClean="0"/>
              <a:pPr/>
              <a:t>13</a:t>
            </a:fld>
            <a:endParaRPr lang="en-US"/>
          </a:p>
        </p:txBody>
      </p:sp>
    </p:spTree>
    <p:extLst>
      <p:ext uri="{BB962C8B-B14F-4D97-AF65-F5344CB8AC3E}">
        <p14:creationId xmlns:p14="http://schemas.microsoft.com/office/powerpoint/2010/main" val="50884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6EE0CB61-F38F-4F0A-8FEE-63052CE3C007}" type="slidenum">
              <a:rPr lang="en-US" smtClean="0"/>
              <a:pPr/>
              <a:t>14</a:t>
            </a:fld>
            <a:endParaRPr lang="en-US"/>
          </a:p>
        </p:txBody>
      </p:sp>
    </p:spTree>
    <p:extLst>
      <p:ext uri="{BB962C8B-B14F-4D97-AF65-F5344CB8AC3E}">
        <p14:creationId xmlns:p14="http://schemas.microsoft.com/office/powerpoint/2010/main" val="290293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a:t>
            </a:r>
          </a:p>
          <a:p>
            <a:r>
              <a:rPr lang="en-US" b="1" dirty="0" smtClean="0"/>
              <a:t>45 AC 0530 BILLETS</a:t>
            </a:r>
          </a:p>
          <a:p>
            <a:r>
              <a:rPr lang="en-US" b="1" dirty="0" smtClean="0"/>
              <a:t>149 AC 0531 BILLETS</a:t>
            </a:r>
          </a:p>
          <a:p>
            <a:r>
              <a:rPr lang="en-US" b="1" dirty="0" smtClean="0"/>
              <a:t>194 TOTAL AC CA BILLETS</a:t>
            </a:r>
          </a:p>
          <a:p>
            <a:r>
              <a:rPr lang="en-US" dirty="0" smtClean="0"/>
              <a:t>***Majority of billets at the Regt’s and MEUs are filled with untrained Marines.</a:t>
            </a:r>
          </a:p>
          <a:p>
            <a:r>
              <a:rPr lang="en-US" dirty="0" smtClean="0"/>
              <a:t>OPFOR:</a:t>
            </a:r>
          </a:p>
          <a:p>
            <a:r>
              <a:rPr lang="en-US" dirty="0" smtClean="0"/>
              <a:t>Active Duty CA detachments belong to the MEF Headquarters Group (MHG)</a:t>
            </a:r>
          </a:p>
          <a:p>
            <a:r>
              <a:rPr lang="en-US" dirty="0" smtClean="0"/>
              <a:t>Currently II MEF   CA </a:t>
            </a:r>
            <a:r>
              <a:rPr lang="en-US" dirty="0" err="1" smtClean="0"/>
              <a:t>Det</a:t>
            </a:r>
            <a:r>
              <a:rPr lang="en-US" dirty="0" smtClean="0"/>
              <a:t> has ASRs of zero for officers</a:t>
            </a:r>
          </a:p>
          <a:p>
            <a:r>
              <a:rPr lang="en-US" dirty="0" smtClean="0"/>
              <a:t>MARFORCOM HQTRS: CA </a:t>
            </a:r>
            <a:r>
              <a:rPr lang="en-US" dirty="0" err="1" smtClean="0"/>
              <a:t>OpsO</a:t>
            </a:r>
            <a:r>
              <a:rPr lang="en-US" dirty="0" smtClean="0"/>
              <a:t>—Maj; CA Chief—GySgt; CA SNCO—SSgt</a:t>
            </a:r>
          </a:p>
          <a:p>
            <a:r>
              <a:rPr lang="en-US" dirty="0" smtClean="0"/>
              <a:t>MEF CE T/O:  G3 CMO Planners: (1) LtCol and (1) GySgt;  CA Liaison Officer:  (1) Major </a:t>
            </a:r>
          </a:p>
          <a:p>
            <a:r>
              <a:rPr lang="en-US" dirty="0" smtClean="0"/>
              <a:t>5th MEB:  CMO/EMBASSY LNO—LTCOL (0530); ASSISTANT CMO OFFICER—MAJ	(0530); CMO CHIEF—SSGT (0531)</a:t>
            </a:r>
          </a:p>
          <a:p>
            <a:r>
              <a:rPr lang="en-US" dirty="0" smtClean="0"/>
              <a:t>Regimental S-3s: 1 Maj (0530) and 1 GySgt (0531)</a:t>
            </a:r>
          </a:p>
          <a:p>
            <a:r>
              <a:rPr lang="en-US" dirty="0" smtClean="0"/>
              <a:t>MEU S3s: 1 GySgt (0531)</a:t>
            </a:r>
          </a:p>
          <a:p>
            <a:endParaRPr lang="en-US" dirty="0" smtClean="0"/>
          </a:p>
          <a:p>
            <a:r>
              <a:rPr lang="en-US" dirty="0" smtClean="0"/>
              <a:t>Supporting Establishment:</a:t>
            </a:r>
          </a:p>
          <a:p>
            <a:r>
              <a:rPr lang="en-US" dirty="0" smtClean="0"/>
              <a:t>MCTOG  CA Instructors:  1 GySgt, 2 SSgt, 1 Sgt</a:t>
            </a:r>
          </a:p>
          <a:p>
            <a:endParaRPr lang="en-US" dirty="0" smtClean="0"/>
          </a:p>
          <a:p>
            <a:r>
              <a:rPr lang="en-US" b="1" dirty="0" smtClean="0"/>
              <a:t>RC:</a:t>
            </a:r>
          </a:p>
          <a:p>
            <a:pPr fontAlgn="auto">
              <a:spcBef>
                <a:spcPts val="0"/>
              </a:spcBef>
              <a:spcAft>
                <a:spcPts val="0"/>
              </a:spcAft>
              <a:defRPr/>
            </a:pPr>
            <a:r>
              <a:rPr lang="en-US" sz="1200" b="1" kern="0" dirty="0" smtClean="0">
                <a:solidFill>
                  <a:sysClr val="windowText" lastClr="000000"/>
                </a:solidFill>
              </a:rPr>
              <a:t>201 RC 0530 BILLETS</a:t>
            </a:r>
          </a:p>
          <a:p>
            <a:pPr fontAlgn="auto">
              <a:spcBef>
                <a:spcPts val="0"/>
              </a:spcBef>
              <a:spcAft>
                <a:spcPts val="0"/>
              </a:spcAft>
              <a:defRPr/>
            </a:pPr>
            <a:r>
              <a:rPr lang="en-US" sz="1200" b="1" kern="0" dirty="0" smtClean="0">
                <a:solidFill>
                  <a:sysClr val="windowText" lastClr="000000"/>
                </a:solidFill>
              </a:rPr>
              <a:t>4 RC 0531 BILLETS</a:t>
            </a:r>
            <a:br>
              <a:rPr lang="en-US" sz="1200" b="1" kern="0" dirty="0" smtClean="0">
                <a:solidFill>
                  <a:sysClr val="windowText" lastClr="000000"/>
                </a:solidFill>
              </a:rPr>
            </a:br>
            <a:r>
              <a:rPr lang="en-US" sz="1200" b="1" kern="0" dirty="0" smtClean="0">
                <a:solidFill>
                  <a:sysClr val="windowText" lastClr="000000"/>
                </a:solidFill>
              </a:rPr>
              <a:t>241 RC 0532</a:t>
            </a:r>
            <a:r>
              <a:rPr lang="en-US" sz="1200" b="1" kern="0" baseline="0" dirty="0" smtClean="0">
                <a:solidFill>
                  <a:sysClr val="windowText" lastClr="000000"/>
                </a:solidFill>
              </a:rPr>
              <a:t> BILLETS</a:t>
            </a:r>
          </a:p>
          <a:p>
            <a:pPr fontAlgn="auto">
              <a:spcBef>
                <a:spcPts val="0"/>
              </a:spcBef>
              <a:spcAft>
                <a:spcPts val="0"/>
              </a:spcAft>
              <a:defRPr/>
            </a:pPr>
            <a:r>
              <a:rPr lang="en-US" sz="1200" b="1" kern="0" baseline="0" dirty="0" smtClean="0">
                <a:solidFill>
                  <a:sysClr val="windowText" lastClr="000000"/>
                </a:solidFill>
              </a:rPr>
              <a:t>18 CA/CMO 8006 BILLETS (5 AC, 13 RC)</a:t>
            </a:r>
          </a:p>
          <a:p>
            <a:r>
              <a:rPr lang="en-US" dirty="0" smtClean="0"/>
              <a:t>--FHG CE: CA Plans Officer-- Capt 0530</a:t>
            </a:r>
          </a:p>
          <a:p>
            <a:r>
              <a:rPr lang="en-US" dirty="0" smtClean="0"/>
              <a:t>--All CAGs have I&amp;I Staff: LtCol—0530 </a:t>
            </a:r>
          </a:p>
          <a:p>
            <a:r>
              <a:rPr lang="en-US" dirty="0" smtClean="0"/>
              <a:t>--Note:  Each Detachment HQ has a Displaced Persons / Refugee Team, an International Law / Claims Team, </a:t>
            </a:r>
          </a:p>
          <a:p>
            <a:r>
              <a:rPr lang="en-US" dirty="0" smtClean="0"/>
              <a:t> a Civil Liaison Officer, CIM Officer, Rule of Law Officer, and  an Economic Development Officer </a:t>
            </a:r>
          </a:p>
          <a:p>
            <a:r>
              <a:rPr lang="en-US" dirty="0" smtClean="0"/>
              <a:t>--Reserve CAGs belong to the Force Headquarters Group (FHG)</a:t>
            </a:r>
          </a:p>
          <a:p>
            <a:endParaRPr lang="en-US" dirty="0" smtClean="0"/>
          </a:p>
          <a:p>
            <a:pPr marL="0" marR="0" lvl="0" indent="0" algn="l" defTabSz="914400" rtl="0" eaLnBrk="1" fontAlgn="auto" latinLnBrk="0" hangingPunct="1">
              <a:lnSpc>
                <a:spcPct val="80000"/>
              </a:lnSpc>
              <a:spcBef>
                <a:spcPct val="20000"/>
              </a:spcBef>
              <a:spcAft>
                <a:spcPts val="0"/>
              </a:spcAft>
              <a:buClrTx/>
              <a:buSzTx/>
              <a:buFont typeface="Arial" charset="0"/>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rPr>
              <a:t>By comparison, IO community only has 109 billets in the AC:</a:t>
            </a:r>
          </a:p>
          <a:p>
            <a:pPr marL="342900" marR="0" lvl="0" indent="-342900" algn="l" defTabSz="914400" rtl="0" eaLnBrk="1" fontAlgn="auto" latinLnBrk="0" hangingPunct="1">
              <a:lnSpc>
                <a:spcPct val="80000"/>
              </a:lnSpc>
              <a:spcBef>
                <a:spcPct val="20000"/>
              </a:spcBef>
              <a:spcAft>
                <a:spcPts val="0"/>
              </a:spcAft>
              <a:buClrTx/>
              <a:buSzTx/>
              <a:buFont typeface="Arial" charset="0"/>
              <a:buChar char="•"/>
              <a:tabLst/>
              <a:defRPr/>
            </a:pPr>
            <a:r>
              <a:rPr kumimoji="0" lang="en-US" sz="1400" b="0" i="0" u="sng" strike="noStrike" kern="1200" cap="none" spc="0" normalizeH="0" baseline="0" noProof="0" dirty="0" smtClean="0">
                <a:ln>
                  <a:noFill/>
                </a:ln>
                <a:solidFill>
                  <a:prstClr val="black"/>
                </a:solidFill>
                <a:effectLst/>
                <a:uLnTx/>
                <a:uFillTx/>
                <a:latin typeface="+mn-lt"/>
                <a:ea typeface="+mn-ea"/>
                <a:cs typeface="+mn-cs"/>
              </a:rPr>
              <a:t>MISO NCO 0521 - 77 </a:t>
            </a:r>
          </a:p>
          <a:p>
            <a:pPr marL="342900" marR="0" lvl="0" indent="-342900" algn="l" defTabSz="914400" rtl="0" eaLnBrk="1" fontAlgn="auto" latinLnBrk="0" hangingPunct="1">
              <a:lnSpc>
                <a:spcPct val="80000"/>
              </a:lnSpc>
              <a:spcBef>
                <a:spcPct val="20000"/>
              </a:spcBef>
              <a:spcAft>
                <a:spcPts val="0"/>
              </a:spcAft>
              <a:buClrTx/>
              <a:buSzTx/>
              <a:buFont typeface="Arial" charset="0"/>
              <a:buChar char="•"/>
              <a:tabLst/>
              <a:defRPr/>
            </a:pPr>
            <a:r>
              <a:rPr kumimoji="0" lang="en-US" sz="1400" b="0" i="0" u="sng" strike="noStrike" kern="1200" cap="none" spc="0" normalizeH="0" baseline="0" noProof="0" dirty="0" smtClean="0">
                <a:ln>
                  <a:noFill/>
                </a:ln>
                <a:solidFill>
                  <a:prstClr val="black"/>
                </a:solidFill>
                <a:effectLst/>
                <a:uLnTx/>
                <a:uFillTx/>
                <a:latin typeface="+mn-lt"/>
                <a:ea typeface="+mn-ea"/>
                <a:cs typeface="+mn-cs"/>
              </a:rPr>
              <a:t>IO Specialist 0551 - 2</a:t>
            </a:r>
          </a:p>
          <a:p>
            <a:pPr marL="342900" marR="0" lvl="0" indent="-342900" algn="l" defTabSz="914400" rtl="0" eaLnBrk="1" fontAlgn="auto" latinLnBrk="0" hangingPunct="1">
              <a:lnSpc>
                <a:spcPct val="80000"/>
              </a:lnSpc>
              <a:spcBef>
                <a:spcPct val="20000"/>
              </a:spcBef>
              <a:spcAft>
                <a:spcPts val="0"/>
              </a:spcAft>
              <a:buClrTx/>
              <a:buSzTx/>
              <a:buFont typeface="Arial" charset="0"/>
              <a:buChar char="•"/>
              <a:tabLst/>
              <a:defRPr/>
            </a:pPr>
            <a:r>
              <a:rPr kumimoji="0" lang="en-US" sz="1400" b="0" i="0" u="sng" strike="noStrike" kern="1200" cap="none" spc="0" normalizeH="0" baseline="0" noProof="0" dirty="0" smtClean="0">
                <a:ln>
                  <a:noFill/>
                </a:ln>
                <a:solidFill>
                  <a:prstClr val="black"/>
                </a:solidFill>
                <a:effectLst/>
                <a:uLnTx/>
                <a:uFillTx/>
                <a:latin typeface="+mn-lt"/>
                <a:ea typeface="+mn-ea"/>
                <a:cs typeface="+mn-cs"/>
              </a:rPr>
              <a:t>Basic IO Officer 0510 - 11</a:t>
            </a:r>
          </a:p>
          <a:p>
            <a:pPr marL="342900" marR="0" lvl="0" indent="-342900" algn="l" defTabSz="914400" rtl="0" eaLnBrk="1" fontAlgn="auto" latinLnBrk="0" hangingPunct="1">
              <a:lnSpc>
                <a:spcPct val="80000"/>
              </a:lnSpc>
              <a:spcBef>
                <a:spcPct val="20000"/>
              </a:spcBef>
              <a:spcAft>
                <a:spcPts val="0"/>
              </a:spcAft>
              <a:buClrTx/>
              <a:buSzTx/>
              <a:buFont typeface="Arial" charset="0"/>
              <a:buChar char="•"/>
              <a:tabLst/>
              <a:defRPr/>
            </a:pPr>
            <a:r>
              <a:rPr kumimoji="0" lang="en-US" sz="1400" b="0" i="0" u="sng" strike="noStrike" kern="1200" cap="none" spc="0" normalizeH="0" baseline="0" noProof="0" dirty="0" smtClean="0">
                <a:ln>
                  <a:noFill/>
                </a:ln>
                <a:solidFill>
                  <a:prstClr val="black"/>
                </a:solidFill>
                <a:effectLst/>
                <a:uLnTx/>
                <a:uFillTx/>
                <a:latin typeface="+mn-lt"/>
                <a:ea typeface="+mn-ea"/>
                <a:cs typeface="+mn-cs"/>
              </a:rPr>
              <a:t>MISO Officer 0520 - 8</a:t>
            </a:r>
          </a:p>
          <a:p>
            <a:pPr marL="342900" marR="0" lvl="0" indent="-342900" algn="l" defTabSz="914400" rtl="0" eaLnBrk="1" fontAlgn="auto" latinLnBrk="0" hangingPunct="1">
              <a:lnSpc>
                <a:spcPct val="80000"/>
              </a:lnSpc>
              <a:spcBef>
                <a:spcPct val="20000"/>
              </a:spcBef>
              <a:spcAft>
                <a:spcPts val="0"/>
              </a:spcAft>
              <a:buClrTx/>
              <a:buSzTx/>
              <a:buFont typeface="Arial" charset="0"/>
              <a:buChar char="•"/>
              <a:tabLst/>
              <a:defRPr/>
            </a:pPr>
            <a:r>
              <a:rPr kumimoji="0" lang="en-US" sz="1400" b="0" i="0" u="sng" strike="noStrike" kern="1200" cap="none" spc="0" normalizeH="0" baseline="0" noProof="0" dirty="0" smtClean="0">
                <a:ln>
                  <a:noFill/>
                </a:ln>
                <a:solidFill>
                  <a:prstClr val="black"/>
                </a:solidFill>
                <a:effectLst/>
                <a:uLnTx/>
                <a:uFillTx/>
                <a:latin typeface="+mn-lt"/>
                <a:ea typeface="+mn-ea"/>
                <a:cs typeface="+mn-cs"/>
              </a:rPr>
              <a:t>Advanced IO Planner 0550 - 11</a:t>
            </a:r>
          </a:p>
          <a:p>
            <a:pPr marL="0" marR="0" lvl="0" indent="0" algn="l" defTabSz="914400" rtl="0" eaLnBrk="1" fontAlgn="auto" latinLnBrk="0" hangingPunct="1">
              <a:lnSpc>
                <a:spcPct val="80000"/>
              </a:lnSpc>
              <a:spcBef>
                <a:spcPct val="20000"/>
              </a:spcBef>
              <a:spcAft>
                <a:spcPts val="0"/>
              </a:spcAft>
              <a:buClrTx/>
              <a:buSzTx/>
              <a:buFont typeface="Arial" charset="0"/>
              <a:buNone/>
              <a:tabLst/>
              <a:defRPr/>
            </a:pPr>
            <a:endParaRPr kumimoji="0" lang="en-US" sz="1400" b="0" i="0" u="sng"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p:txBody>
      </p:sp>
    </p:spTree>
    <p:extLst>
      <p:ext uri="{BB962C8B-B14F-4D97-AF65-F5344CB8AC3E}">
        <p14:creationId xmlns:p14="http://schemas.microsoft.com/office/powerpoint/2010/main" val="421230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CAGs have I&amp;I</a:t>
            </a:r>
            <a:r>
              <a:rPr lang="en-US" baseline="0" dirty="0" smtClean="0"/>
              <a:t> Staff: LtCol—0530 </a:t>
            </a:r>
            <a:endParaRPr lang="en-US" dirty="0"/>
          </a:p>
        </p:txBody>
      </p:sp>
    </p:spTree>
    <p:extLst>
      <p:ext uri="{BB962C8B-B14F-4D97-AF65-F5344CB8AC3E}">
        <p14:creationId xmlns:p14="http://schemas.microsoft.com/office/powerpoint/2010/main" val="160819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MEF CE TO&amp;E: Aug 24, 2015</a:t>
            </a:r>
          </a:p>
          <a:p>
            <a:r>
              <a:rPr lang="en-US" baseline="0" dirty="0" smtClean="0"/>
              <a:t>BIC: M2014600411 (CA Liaison Off.--Major)</a:t>
            </a:r>
          </a:p>
          <a:p>
            <a:r>
              <a:rPr lang="en-US" baseline="0" dirty="0" smtClean="0"/>
              <a:t>       M2014601211 (CA Off.—LtCol)</a:t>
            </a:r>
          </a:p>
          <a:p>
            <a:r>
              <a:rPr lang="en-US" baseline="0" dirty="0" smtClean="0"/>
              <a:t>       M2014601212 (CA SNCO—GySgt)</a:t>
            </a:r>
          </a:p>
          <a:p>
            <a:endParaRPr lang="en-US" dirty="0"/>
          </a:p>
        </p:txBody>
      </p:sp>
    </p:spTree>
    <p:extLst>
      <p:ext uri="{BB962C8B-B14F-4D97-AF65-F5344CB8AC3E}">
        <p14:creationId xmlns:p14="http://schemas.microsoft.com/office/powerpoint/2010/main" val="308245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mn-ea"/>
                <a:cs typeface="+mn-cs"/>
              </a:rPr>
              <a:t>In memory</a:t>
            </a:r>
            <a:r>
              <a:rPr lang="en-US" sz="1600" kern="1200" baseline="0" dirty="0" smtClean="0">
                <a:solidFill>
                  <a:schemeClr val="tx1"/>
                </a:solidFill>
                <a:effectLst/>
                <a:latin typeface="Arial" charset="0"/>
                <a:ea typeface="+mn-ea"/>
                <a:cs typeface="+mn-cs"/>
              </a:rPr>
              <a:t> of </a:t>
            </a:r>
            <a:r>
              <a:rPr lang="en-US" sz="1600" kern="1200" dirty="0" smtClean="0">
                <a:solidFill>
                  <a:schemeClr val="tx1"/>
                </a:solidFill>
                <a:effectLst/>
                <a:latin typeface="Arial" charset="0"/>
                <a:ea typeface="+mn-ea"/>
                <a:cs typeface="+mn-cs"/>
              </a:rPr>
              <a:t>Sgt William</a:t>
            </a:r>
            <a:r>
              <a:rPr lang="en-US" sz="1600" kern="1200" baseline="0" dirty="0" smtClean="0">
                <a:solidFill>
                  <a:schemeClr val="tx1"/>
                </a:solidFill>
                <a:effectLst/>
                <a:latin typeface="Arial" charset="0"/>
                <a:ea typeface="+mn-ea"/>
                <a:cs typeface="+mn-cs"/>
              </a:rPr>
              <a:t> Cahir (pronounced “care”) </a:t>
            </a:r>
            <a:r>
              <a:rPr lang="en-US" sz="1600" kern="1200" dirty="0" smtClean="0">
                <a:solidFill>
                  <a:schemeClr val="tx1"/>
                </a:solidFill>
                <a:effectLst/>
                <a:latin typeface="Arial" charset="0"/>
                <a:ea typeface="+mn-ea"/>
                <a:cs typeface="+mn-cs"/>
              </a:rPr>
              <a:t>40, was a former newspaper correspondent for Newhouse Newspapers; a Congressional committee staffer for U.S. Senator Ted Kennedy (D-Mass.); and a 2008 Democratic candidate for U.S. Congress in Pennsylvania's 5th District, when he was killed by a single enemy gunshot August 13, 2009 while on active duty in Afghanistan as a U.S. Marine Reservist.</a:t>
            </a:r>
          </a:p>
          <a:p>
            <a:r>
              <a:rPr lang="en-US" sz="1600" kern="1200" dirty="0" smtClean="0">
                <a:solidFill>
                  <a:schemeClr val="tx1"/>
                </a:solidFill>
                <a:effectLst/>
                <a:latin typeface="Arial" charset="0"/>
                <a:ea typeface="+mn-ea"/>
                <a:cs typeface="+mn-cs"/>
              </a:rPr>
              <a:t> </a:t>
            </a:r>
          </a:p>
          <a:p>
            <a:r>
              <a:rPr lang="en-US" sz="1600" kern="1200" dirty="0" smtClean="0">
                <a:solidFill>
                  <a:schemeClr val="tx1"/>
                </a:solidFill>
                <a:effectLst/>
                <a:latin typeface="Arial" charset="0"/>
                <a:ea typeface="+mn-ea"/>
                <a:cs typeface="+mn-cs"/>
              </a:rPr>
              <a:t>William John Cahir was a sergeant in the Marine Corps Reserve's then 4th Civil Affairs Group, headquartered in Washington, D.C.</a:t>
            </a:r>
          </a:p>
          <a:p>
            <a:r>
              <a:rPr lang="en-US" sz="1600" kern="1200" dirty="0" smtClean="0">
                <a:solidFill>
                  <a:schemeClr val="tx1"/>
                </a:solidFill>
                <a:effectLst/>
                <a:latin typeface="Arial" charset="0"/>
                <a:ea typeface="+mn-ea"/>
                <a:cs typeface="+mn-cs"/>
              </a:rPr>
              <a:t> </a:t>
            </a:r>
          </a:p>
          <a:p>
            <a:r>
              <a:rPr lang="en-US" sz="1600" kern="1200" dirty="0" smtClean="0">
                <a:solidFill>
                  <a:schemeClr val="tx1"/>
                </a:solidFill>
                <a:effectLst/>
                <a:latin typeface="Arial" charset="0"/>
                <a:ea typeface="+mn-ea"/>
                <a:cs typeface="+mn-cs"/>
              </a:rPr>
              <a:t>Sgt Cahir was killed during Eastern Resolve II, a pre-dawn offensive operation in Helmand Province's Now </a:t>
            </a:r>
            <a:r>
              <a:rPr lang="en-US" sz="1600" kern="1200" dirty="0" err="1" smtClean="0">
                <a:solidFill>
                  <a:schemeClr val="tx1"/>
                </a:solidFill>
                <a:effectLst/>
                <a:latin typeface="Arial" charset="0"/>
                <a:ea typeface="+mn-ea"/>
                <a:cs typeface="+mn-cs"/>
              </a:rPr>
              <a:t>Zad</a:t>
            </a:r>
            <a:r>
              <a:rPr lang="en-US" sz="1600" kern="1200" dirty="0" smtClean="0">
                <a:solidFill>
                  <a:schemeClr val="tx1"/>
                </a:solidFill>
                <a:effectLst/>
                <a:latin typeface="Arial" charset="0"/>
                <a:ea typeface="+mn-ea"/>
                <a:cs typeface="+mn-cs"/>
              </a:rPr>
              <a:t> district. Much of the August 12, 2009 operation focused on controlling the Taliban-held town of </a:t>
            </a:r>
            <a:r>
              <a:rPr lang="en-US" sz="1600" kern="1200" dirty="0" err="1" smtClean="0">
                <a:solidFill>
                  <a:schemeClr val="tx1"/>
                </a:solidFill>
                <a:effectLst/>
                <a:latin typeface="Arial" charset="0"/>
                <a:ea typeface="+mn-ea"/>
                <a:cs typeface="+mn-cs"/>
              </a:rPr>
              <a:t>Dananeh</a:t>
            </a:r>
            <a:r>
              <a:rPr lang="en-US" sz="1600" kern="1200" dirty="0" smtClean="0">
                <a:solidFill>
                  <a:schemeClr val="tx1"/>
                </a:solidFill>
                <a:effectLst/>
                <a:latin typeface="Arial" charset="0"/>
                <a:ea typeface="+mn-ea"/>
                <a:cs typeface="+mn-cs"/>
              </a:rPr>
              <a:t>. Once a city of 30,000, more than three years of fighting had previously reduced the town’s population to an estimated 2,000. Eastern Resolve II involved approximately 400 U.S. Marines and 100 Afghan troops, and was intended to cut militant trade and supply lines, and to allow local residents to vote in the August 20 Afghan presidential election, 2009.</a:t>
            </a:r>
          </a:p>
          <a:p>
            <a:r>
              <a:rPr lang="en-US" sz="1600" kern="1200" dirty="0" smtClean="0">
                <a:solidFill>
                  <a:schemeClr val="tx1"/>
                </a:solidFill>
                <a:effectLst/>
                <a:latin typeface="Arial" charset="0"/>
                <a:ea typeface="+mn-ea"/>
                <a:cs typeface="+mn-cs"/>
              </a:rPr>
              <a:t> </a:t>
            </a:r>
          </a:p>
          <a:p>
            <a:r>
              <a:rPr lang="en-US" sz="1600" kern="1200" dirty="0" smtClean="0">
                <a:solidFill>
                  <a:schemeClr val="tx1"/>
                </a:solidFill>
                <a:effectLst/>
                <a:latin typeface="Arial" charset="0"/>
                <a:ea typeface="+mn-ea"/>
                <a:cs typeface="+mn-cs"/>
              </a:rPr>
              <a:t>Pictured above is Sgt Cahir, left of the Company Commander who does not have his body armor on.  </a:t>
            </a:r>
          </a:p>
          <a:p>
            <a:endParaRPr lang="en-US" dirty="0"/>
          </a:p>
        </p:txBody>
      </p:sp>
    </p:spTree>
    <p:extLst>
      <p:ext uri="{BB962C8B-B14F-4D97-AF65-F5344CB8AC3E}">
        <p14:creationId xmlns:p14="http://schemas.microsoft.com/office/powerpoint/2010/main" val="135917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xfrm>
            <a:off x="3934375" y="8757301"/>
            <a:ext cx="3010953" cy="461325"/>
          </a:xfrm>
          <a:prstGeom prst="rect">
            <a:avLst/>
          </a:prstGeom>
          <a:noFill/>
          <a:ln>
            <a:miter lim="800000"/>
            <a:headEnd/>
            <a:tailEnd/>
          </a:ln>
        </p:spPr>
        <p:txBody>
          <a:bodyPr wrap="square" lIns="90654" tIns="45327" rIns="90654" bIns="45327" numCol="1" anchorCtr="0" compatLnSpc="1">
            <a:prstTxWarp prst="textNoShape">
              <a:avLst/>
            </a:prstTxWarp>
          </a:bodyPr>
          <a:lstStyle/>
          <a:p>
            <a:fld id="{07077023-6AC1-45D6-AE73-0C498F5B0A34}"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p:spPr>
        <p:txBody>
          <a:bodyPr/>
          <a:lstStyle/>
          <a:p>
            <a:pPr eaLnBrk="1" hangingPunct="1"/>
            <a:endParaRPr lang="en-US" smtClean="0"/>
          </a:p>
        </p:txBody>
      </p:sp>
      <p:sp>
        <p:nvSpPr>
          <p:cNvPr id="19460" name="Slide Number Placeholder 3"/>
          <p:cNvSpPr>
            <a:spLocks noGrp="1"/>
          </p:cNvSpPr>
          <p:nvPr>
            <p:ph type="sldNum" sz="quarter" idx="4294967295"/>
          </p:nvPr>
        </p:nvSpPr>
        <p:spPr bwMode="auto">
          <a:xfrm>
            <a:off x="3935413" y="8758238"/>
            <a:ext cx="3009900" cy="460375"/>
          </a:xfrm>
          <a:prstGeom prst="rect">
            <a:avLst/>
          </a:prstGeom>
          <a:noFill/>
          <a:ln>
            <a:miter lim="800000"/>
            <a:headEnd/>
            <a:tailEnd/>
          </a:ln>
        </p:spPr>
        <p:txBody>
          <a:bodyPr/>
          <a:lstStyle/>
          <a:p>
            <a:pPr defTabSz="922338"/>
            <a:fld id="{D6C989D0-9FAB-46DA-83ED-FC26E4A376DA}" type="slidenum">
              <a:rPr lang="en-US"/>
              <a:pPr defTabSz="922338"/>
              <a:t>2</a:t>
            </a:fld>
            <a:endParaRPr lang="en-US"/>
          </a:p>
        </p:txBody>
      </p:sp>
    </p:spTree>
    <p:extLst>
      <p:ext uri="{BB962C8B-B14F-4D97-AF65-F5344CB8AC3E}">
        <p14:creationId xmlns:p14="http://schemas.microsoft.com/office/powerpoint/2010/main" val="231731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Activities of the Marine Corps CA Force are governed by the Marine Corps Task (MCT) list.  The two primary tasks are Conduct CMO and Conduct CAO.  These are further supported by 5 subtasks, which match the Army’s 5 CA core tasks as described in the previous slide, ensuring that both services are in harmony when they conduct joint CAO and CMO, especially in view of the fact that the US Army Special Operations Command has doctrinal </a:t>
            </a:r>
            <a:r>
              <a:rPr lang="en-US" dirty="0" err="1" smtClean="0"/>
              <a:t>proponency</a:t>
            </a:r>
            <a:r>
              <a:rPr lang="en-US" dirty="0" smtClean="0"/>
              <a:t> for Civil Affairs.  This is essential, as both Army and Marine Corps forces operate in concert with one another.  For example, in Al </a:t>
            </a:r>
            <a:r>
              <a:rPr lang="en-US" dirty="0" err="1" smtClean="0"/>
              <a:t>Anbar</a:t>
            </a:r>
            <a:r>
              <a:rPr lang="en-US" dirty="0" smtClean="0"/>
              <a:t> Province in Iraq, Army CA units frequently support Marine Corps RCTs, while Marine Corps CA units frequently support the Army BCT in </a:t>
            </a:r>
            <a:r>
              <a:rPr lang="en-US" dirty="0" err="1" smtClean="0"/>
              <a:t>Ar</a:t>
            </a:r>
            <a:r>
              <a:rPr lang="en-US" dirty="0" smtClean="0"/>
              <a:t> </a:t>
            </a:r>
            <a:r>
              <a:rPr lang="en-US" dirty="0" err="1" smtClean="0"/>
              <a:t>Ramadi</a:t>
            </a:r>
            <a:r>
              <a:rPr lang="en-US" dirty="0" smtClean="0"/>
              <a:t>.  </a:t>
            </a:r>
          </a:p>
          <a:p>
            <a:pPr eaLnBrk="1" hangingPunct="1">
              <a:spcBef>
                <a:spcPct val="0"/>
              </a:spcBef>
            </a:pPr>
            <a:endParaRPr lang="en-US" dirty="0" smtClean="0"/>
          </a:p>
        </p:txBody>
      </p:sp>
      <p:sp>
        <p:nvSpPr>
          <p:cNvPr id="62468" name="Slide Number Placeholder 3"/>
          <p:cNvSpPr>
            <a:spLocks noGrp="1"/>
          </p:cNvSpPr>
          <p:nvPr>
            <p:ph type="sldNum" sz="quarter" idx="5"/>
          </p:nvPr>
        </p:nvSpPr>
        <p:spPr bwMode="auto">
          <a:xfrm>
            <a:off x="3934375" y="8757301"/>
            <a:ext cx="3010953" cy="461325"/>
          </a:xfrm>
          <a:prstGeom prst="rect">
            <a:avLst/>
          </a:prstGeom>
          <a:noFill/>
          <a:ln>
            <a:miter lim="800000"/>
            <a:headEnd/>
            <a:tailEnd/>
          </a:ln>
        </p:spPr>
        <p:txBody>
          <a:bodyPr wrap="square" lIns="90654" tIns="45327" rIns="90654" bIns="45327" numCol="1" anchorCtr="0" compatLnSpc="1">
            <a:prstTxWarp prst="textNoShape">
              <a:avLst/>
            </a:prstTxWarp>
          </a:bodyPr>
          <a:lstStyle/>
          <a:p>
            <a:fld id="{CB64F637-677A-48E2-A203-A7FD8ADAF168}"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Activities of the Marine Corps CA Force are governed by the Marine Corps Task (MCT) list.  The two primary tasks are Conduct CMO and Conduct CAO.  These are further supported by 5 subtasks, which match the Army’s 5 CA core tasks as described in the previous slide, ensuring that both services are in harmony when they conduct joint CAO and CMO, especially in view of the fact that the US Army Special Operations Command has doctrinal </a:t>
            </a:r>
            <a:r>
              <a:rPr lang="en-US" dirty="0" err="1" smtClean="0"/>
              <a:t>proponency</a:t>
            </a:r>
            <a:r>
              <a:rPr lang="en-US" dirty="0" smtClean="0"/>
              <a:t> for Civil Affairs.  This is essential, as both Army and Marine Corps forces operate in concert with one another.  For example, in Al </a:t>
            </a:r>
            <a:r>
              <a:rPr lang="en-US" dirty="0" err="1" smtClean="0"/>
              <a:t>Anbar</a:t>
            </a:r>
            <a:r>
              <a:rPr lang="en-US" dirty="0" smtClean="0"/>
              <a:t> Province in Iraq, Army CA units frequently support Marine Corps RCTs, while Marine Corps CA units frequently support the Army BCT in </a:t>
            </a:r>
            <a:r>
              <a:rPr lang="en-US" dirty="0" err="1" smtClean="0"/>
              <a:t>Ar</a:t>
            </a:r>
            <a:r>
              <a:rPr lang="en-US" dirty="0" smtClean="0"/>
              <a:t> </a:t>
            </a:r>
            <a:r>
              <a:rPr lang="en-US" dirty="0" err="1" smtClean="0"/>
              <a:t>Ramadi</a:t>
            </a:r>
            <a:r>
              <a:rPr lang="en-US" dirty="0" smtClean="0"/>
              <a:t>.  </a:t>
            </a:r>
          </a:p>
          <a:p>
            <a:pPr eaLnBrk="1" hangingPunct="1">
              <a:spcBef>
                <a:spcPct val="0"/>
              </a:spcBef>
            </a:pPr>
            <a:endParaRPr lang="en-US" dirty="0" smtClean="0"/>
          </a:p>
        </p:txBody>
      </p:sp>
      <p:sp>
        <p:nvSpPr>
          <p:cNvPr id="62468" name="Slide Number Placeholder 3"/>
          <p:cNvSpPr>
            <a:spLocks noGrp="1"/>
          </p:cNvSpPr>
          <p:nvPr>
            <p:ph type="sldNum" sz="quarter" idx="5"/>
          </p:nvPr>
        </p:nvSpPr>
        <p:spPr bwMode="auto">
          <a:xfrm>
            <a:off x="3934375" y="8757301"/>
            <a:ext cx="3010953" cy="461325"/>
          </a:xfrm>
          <a:prstGeom prst="rect">
            <a:avLst/>
          </a:prstGeom>
          <a:noFill/>
          <a:ln>
            <a:miter lim="800000"/>
            <a:headEnd/>
            <a:tailEnd/>
          </a:ln>
        </p:spPr>
        <p:txBody>
          <a:bodyPr wrap="square" lIns="90654" tIns="45327" rIns="90654" bIns="45327" numCol="1" anchorCtr="0" compatLnSpc="1">
            <a:prstTxWarp prst="textNoShape">
              <a:avLst/>
            </a:prstTxWarp>
          </a:bodyPr>
          <a:lstStyle/>
          <a:p>
            <a:fld id="{CB64F637-677A-48E2-A203-A7FD8ADAF168}"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Reserve Civil</a:t>
            </a:r>
            <a:r>
              <a:rPr lang="en-US" baseline="0" dirty="0" smtClean="0"/>
              <a:t> Affairs Forces are organized into four Civil Affairs Groups.  </a:t>
            </a:r>
          </a:p>
          <a:p>
            <a:pPr lvl="1"/>
            <a:r>
              <a:rPr lang="en-US" baseline="0" dirty="0" smtClean="0"/>
              <a:t>1</a:t>
            </a:r>
            <a:r>
              <a:rPr lang="en-US" baseline="30000" dirty="0" smtClean="0"/>
              <a:t>st</a:t>
            </a:r>
            <a:r>
              <a:rPr lang="en-US" baseline="0" dirty="0" smtClean="0"/>
              <a:t> CAG is located at Camp Pendleton, California, </a:t>
            </a:r>
          </a:p>
          <a:p>
            <a:pPr lvl="1"/>
            <a:r>
              <a:rPr lang="en-US" baseline="0" dirty="0" smtClean="0"/>
              <a:t>2</a:t>
            </a:r>
            <a:r>
              <a:rPr lang="en-US" baseline="30000" dirty="0" smtClean="0"/>
              <a:t>nd</a:t>
            </a:r>
            <a:r>
              <a:rPr lang="en-US" baseline="0" dirty="0" smtClean="0"/>
              <a:t> CAG at Anacostia, Washington D.C. </a:t>
            </a:r>
          </a:p>
          <a:p>
            <a:pPr lvl="1"/>
            <a:r>
              <a:rPr lang="en-US" baseline="0" dirty="0" smtClean="0"/>
              <a:t>3</a:t>
            </a:r>
            <a:r>
              <a:rPr lang="en-US" baseline="30000" dirty="0" smtClean="0"/>
              <a:t>rd</a:t>
            </a:r>
            <a:r>
              <a:rPr lang="en-US" baseline="0" dirty="0" smtClean="0"/>
              <a:t> CAG at Great Lakes Naval Station, Illinois</a:t>
            </a:r>
          </a:p>
          <a:p>
            <a:pPr lvl="1"/>
            <a:r>
              <a:rPr lang="en-US" baseline="0" dirty="0" smtClean="0"/>
              <a:t>4</a:t>
            </a:r>
            <a:r>
              <a:rPr lang="en-US" baseline="30000" dirty="0" smtClean="0"/>
              <a:t>th</a:t>
            </a:r>
            <a:r>
              <a:rPr lang="en-US" baseline="0" dirty="0" smtClean="0"/>
              <a:t> CAG at Hialeah, Florida.  </a:t>
            </a:r>
          </a:p>
          <a:p>
            <a:pPr lvl="0"/>
            <a:r>
              <a:rPr lang="en-US" baseline="0" dirty="0" smtClean="0"/>
              <a:t>Each CAG has 179 Marines/Sailors distributed through a HQ element, a G-9 staff and four CA detachments. </a:t>
            </a:r>
          </a:p>
          <a:p>
            <a:pPr lvl="1"/>
            <a:r>
              <a:rPr lang="en-US" baseline="0" dirty="0" smtClean="0"/>
              <a:t>Each Detachment is composed of four CA Teams.</a:t>
            </a:r>
          </a:p>
          <a:p>
            <a:pPr lvl="1"/>
            <a:endParaRPr lang="en-US" baseline="0" dirty="0" smtClean="0"/>
          </a:p>
          <a:p>
            <a:pPr marL="0" indent="0">
              <a:buNone/>
            </a:pPr>
            <a:r>
              <a:rPr lang="en-US" baseline="0" dirty="0" smtClean="0"/>
              <a:t>Active duty CA Forces are organized into detachments assigned to each MEF Headquarters Group.  </a:t>
            </a:r>
          </a:p>
          <a:p>
            <a:r>
              <a:rPr lang="en-US" baseline="0" dirty="0" smtClean="0"/>
              <a:t>Each Det. has 51 Marines assigned to the Det. HQ or one of six seven man teams.  </a:t>
            </a:r>
          </a:p>
          <a:p>
            <a:pPr marL="0" indent="0">
              <a:buNone/>
            </a:pPr>
            <a:endParaRPr lang="en-US" baseline="0" dirty="0" smtClean="0"/>
          </a:p>
          <a:p>
            <a:r>
              <a:rPr lang="en-US" baseline="0" dirty="0" smtClean="0"/>
              <a:t>CAGs are aligned to support the MEFs with </a:t>
            </a:r>
          </a:p>
          <a:p>
            <a:pPr lvl="1"/>
            <a:r>
              <a:rPr lang="en-US" baseline="0" dirty="0" smtClean="0"/>
              <a:t>1</a:t>
            </a:r>
            <a:r>
              <a:rPr lang="en-US" baseline="30000" dirty="0" smtClean="0"/>
              <a:t>st</a:t>
            </a:r>
            <a:r>
              <a:rPr lang="en-US" baseline="0" dirty="0" smtClean="0"/>
              <a:t> CAG supporting I MEF</a:t>
            </a:r>
          </a:p>
          <a:p>
            <a:pPr lvl="1"/>
            <a:r>
              <a:rPr lang="en-US" baseline="0" dirty="0" smtClean="0"/>
              <a:t>2</a:t>
            </a:r>
            <a:r>
              <a:rPr lang="en-US" baseline="30000" dirty="0" smtClean="0"/>
              <a:t>nd</a:t>
            </a:r>
            <a:r>
              <a:rPr lang="en-US" baseline="0" dirty="0" smtClean="0"/>
              <a:t> CAG supporting II MEF</a:t>
            </a:r>
          </a:p>
          <a:p>
            <a:pPr lvl="1"/>
            <a:r>
              <a:rPr lang="en-US" baseline="0" dirty="0" smtClean="0"/>
              <a:t>3</a:t>
            </a:r>
            <a:r>
              <a:rPr lang="en-US" baseline="30000" dirty="0" smtClean="0"/>
              <a:t>rd</a:t>
            </a:r>
            <a:r>
              <a:rPr lang="en-US" baseline="0" dirty="0" smtClean="0"/>
              <a:t> CAG supporting III MEF</a:t>
            </a:r>
          </a:p>
          <a:p>
            <a:pPr lvl="1"/>
            <a:r>
              <a:rPr lang="en-US" baseline="0" dirty="0" smtClean="0"/>
              <a:t>4th CAG is in general support</a:t>
            </a:r>
          </a:p>
          <a:p>
            <a:pPr marL="114300" marR="0" indent="-114300" algn="l" defTabSz="914400" rtl="0" eaLnBrk="0" fontAlgn="base" latinLnBrk="0" hangingPunct="0">
              <a:lnSpc>
                <a:spcPct val="100000"/>
              </a:lnSpc>
              <a:spcBef>
                <a:spcPct val="30000"/>
              </a:spcBef>
              <a:spcAft>
                <a:spcPct val="0"/>
              </a:spcAft>
              <a:buClrTx/>
              <a:buSzTx/>
              <a:buFontTx/>
              <a:buChar char="•"/>
              <a:tabLst/>
              <a:defRPr/>
            </a:pPr>
            <a:r>
              <a:rPr lang="en-US" baseline="0" dirty="0" smtClean="0"/>
              <a:t>Other active duty CA billets are found in the MEF G-3 FOPs and in the S-3 sections of the Regiments and the MEUs</a:t>
            </a:r>
            <a:r>
              <a:rPr lang="en-US" sz="1200" dirty="0" smtClean="0">
                <a:solidFill>
                  <a:srgbClr val="000000"/>
                </a:solidFill>
              </a:rPr>
              <a:t>.</a:t>
            </a:r>
          </a:p>
          <a:p>
            <a:pPr marL="114300" marR="0" indent="-114300" algn="l" defTabSz="914400" rtl="0" eaLnBrk="0" fontAlgn="base" latinLnBrk="0" hangingPunct="0">
              <a:lnSpc>
                <a:spcPct val="100000"/>
              </a:lnSpc>
              <a:spcBef>
                <a:spcPct val="30000"/>
              </a:spcBef>
              <a:spcAft>
                <a:spcPct val="0"/>
              </a:spcAft>
              <a:buClrTx/>
              <a:buSzTx/>
              <a:buFontTx/>
              <a:buChar char="•"/>
              <a:tabLst/>
              <a:defRPr/>
            </a:pPr>
            <a:endParaRPr lang="en-US" sz="1200" dirty="0" smtClean="0">
              <a:solidFill>
                <a:srgbClr val="000000"/>
              </a:solidFill>
            </a:endParaRPr>
          </a:p>
          <a:p>
            <a:r>
              <a:rPr lang="en-US" dirty="0" smtClean="0"/>
              <a:t>All Civil Affairs Marines are trained at the Marine Corps Civil Military Operations School (MCCMOS) at Quantico</a:t>
            </a:r>
            <a:r>
              <a:rPr lang="en-US" baseline="0" dirty="0" smtClean="0"/>
              <a:t>, VA. </a:t>
            </a:r>
          </a:p>
          <a:p>
            <a:r>
              <a:rPr lang="en-US" baseline="0" dirty="0" smtClean="0"/>
              <a:t>The Basic MOS course is four weeks of intensive academic training with a majority time spent in practical application and performance evaluation.  </a:t>
            </a:r>
          </a:p>
          <a:p>
            <a:r>
              <a:rPr lang="en-US" baseline="0" dirty="0" smtClean="0"/>
              <a:t>CMO planners must attend a two week CMO Planner Course.  </a:t>
            </a:r>
          </a:p>
          <a:p>
            <a:r>
              <a:rPr lang="en-US" baseline="0" dirty="0" smtClean="0"/>
              <a:t>Members of the G-9 staff attend a one week G-9 course.</a:t>
            </a:r>
            <a:endParaRPr lang="en-US" dirty="0" smtClean="0"/>
          </a:p>
          <a:p>
            <a:pPr marL="114300" marR="0" indent="-114300" algn="l" defTabSz="914400" rtl="0" eaLnBrk="0" fontAlgn="base" latinLnBrk="0" hangingPunct="0">
              <a:lnSpc>
                <a:spcPct val="100000"/>
              </a:lnSpc>
              <a:spcBef>
                <a:spcPct val="30000"/>
              </a:spcBef>
              <a:spcAft>
                <a:spcPct val="0"/>
              </a:spcAft>
              <a:buClrTx/>
              <a:buSzTx/>
              <a:buFontTx/>
              <a:buChar char="•"/>
              <a:tabLst/>
              <a:defRPr/>
            </a:pPr>
            <a:endParaRPr lang="en-US" sz="1200" dirty="0" smtClean="0">
              <a:solidFill>
                <a:srgbClr val="000000"/>
              </a:solidFill>
            </a:endParaRPr>
          </a:p>
          <a:p>
            <a:endParaRPr lang="en-US" dirty="0" smtClean="0"/>
          </a:p>
        </p:txBody>
      </p:sp>
      <p:sp>
        <p:nvSpPr>
          <p:cNvPr id="4" name="Slide Number Placeholder 3"/>
          <p:cNvSpPr>
            <a:spLocks noGrp="1"/>
          </p:cNvSpPr>
          <p:nvPr>
            <p:ph type="sldNum" sz="quarter" idx="5"/>
          </p:nvPr>
        </p:nvSpPr>
        <p:spPr>
          <a:xfrm>
            <a:off x="3970339" y="8829676"/>
            <a:ext cx="3038476" cy="465137"/>
          </a:xfrm>
          <a:prstGeom prst="rect">
            <a:avLst/>
          </a:prstGeom>
        </p:spPr>
        <p:txBody>
          <a:bodyPr lIns="91425" tIns="45712" rIns="91425" bIns="45712"/>
          <a:lstStyle/>
          <a:p>
            <a:pPr>
              <a:defRPr/>
            </a:pPr>
            <a:fld id="{F036E0B0-545C-45DD-B5FA-91655142EF11}"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04830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6EE0CB61-F38F-4F0A-8FEE-63052CE3C007}" type="slidenum">
              <a:rPr lang="en-US" smtClean="0"/>
              <a:pPr/>
              <a:t>27</a:t>
            </a:fld>
            <a:endParaRPr lang="en-US"/>
          </a:p>
        </p:txBody>
      </p:sp>
    </p:spTree>
    <p:extLst>
      <p:ext uri="{BB962C8B-B14F-4D97-AF65-F5344CB8AC3E}">
        <p14:creationId xmlns:p14="http://schemas.microsoft.com/office/powerpoint/2010/main" val="119916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935413" y="8758238"/>
            <a:ext cx="3009900" cy="460375"/>
          </a:xfrm>
          <a:prstGeom prst="rect">
            <a:avLst/>
          </a:prstGeom>
          <a:noFill/>
        </p:spPr>
        <p:txBody>
          <a:bodyPr/>
          <a:lstStyle/>
          <a:p>
            <a:fld id="{BCC27BF2-B487-4152-B1AE-5B00C20908CC}" type="slidenum">
              <a:rPr lang="en-US" smtClean="0"/>
              <a:pPr/>
              <a:t>4</a:t>
            </a:fld>
            <a:endParaRPr lang="en-US" smtClean="0"/>
          </a:p>
        </p:txBody>
      </p:sp>
      <p:sp>
        <p:nvSpPr>
          <p:cNvPr id="28675" name="Rectangle 7"/>
          <p:cNvSpPr txBox="1">
            <a:spLocks noGrp="1" noChangeArrowheads="1"/>
          </p:cNvSpPr>
          <p:nvPr/>
        </p:nvSpPr>
        <p:spPr bwMode="auto">
          <a:xfrm>
            <a:off x="3935413" y="8758238"/>
            <a:ext cx="3009900" cy="460375"/>
          </a:xfrm>
          <a:prstGeom prst="rect">
            <a:avLst/>
          </a:prstGeom>
          <a:noFill/>
          <a:ln w="9525">
            <a:noFill/>
            <a:miter lim="800000"/>
            <a:headEnd/>
            <a:tailEnd/>
          </a:ln>
        </p:spPr>
        <p:txBody>
          <a:bodyPr lIns="92382" tIns="46191" rIns="92382" bIns="46191" anchor="b"/>
          <a:lstStyle/>
          <a:p>
            <a:pPr algn="r"/>
            <a:fld id="{2650ADE7-7297-4F1C-845D-9751D39B7539}" type="slidenum">
              <a:rPr lang="en-US" sz="1200" b="1">
                <a:cs typeface="Arial" charset="0"/>
              </a:rPr>
              <a:pPr algn="r"/>
              <a:t>4</a:t>
            </a:fld>
            <a:endParaRPr lang="en-US" sz="1200" b="1">
              <a:cs typeface="Arial"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lnSpc>
                <a:spcPct val="90000"/>
              </a:lnSpc>
            </a:pPr>
            <a:endParaRPr lang="en-US" smtClean="0"/>
          </a:p>
        </p:txBody>
      </p:sp>
    </p:spTree>
    <p:extLst>
      <p:ext uri="{BB962C8B-B14F-4D97-AF65-F5344CB8AC3E}">
        <p14:creationId xmlns:p14="http://schemas.microsoft.com/office/powerpoint/2010/main" val="285728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34375" y="8757301"/>
            <a:ext cx="3010953" cy="461325"/>
          </a:xfrm>
          <a:prstGeom prst="rect">
            <a:avLst/>
          </a:prstGeom>
        </p:spPr>
        <p:txBody>
          <a:bodyPr lIns="90654" tIns="45327" rIns="90654" bIns="45327"/>
          <a:lstStyle/>
          <a:p>
            <a:pPr>
              <a:defRPr/>
            </a:pPr>
            <a:fld id="{BEDB54FC-5A33-4C1C-BB9F-7CFE1E2A4F72}"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should begin with a quick examination of two terms: Civil-Military Operations and Civil Affairs.  They are often used interchangeably when discussing CMO, even by trained Civil Affairs Soldiers and Marines, but they are not interchangeable.</a:t>
            </a:r>
          </a:p>
          <a:p>
            <a:pPr eaLnBrk="1" hangingPunct="1">
              <a:spcBef>
                <a:spcPct val="0"/>
              </a:spcBef>
            </a:pPr>
            <a:r>
              <a:rPr lang="en-US" dirty="0" smtClean="0"/>
              <a:t>CMO are the “what,” the things you do operationally.  Note that they are the “activities of a commander,” not just things that CA Soldiers and Marines do.  CMO is a command responsibility.</a:t>
            </a:r>
          </a:p>
          <a:p>
            <a:pPr eaLnBrk="1" hangingPunct="1">
              <a:spcBef>
                <a:spcPct val="0"/>
              </a:spcBef>
            </a:pPr>
            <a:r>
              <a:rPr lang="en-US" dirty="0" smtClean="0"/>
              <a:t>CA are the “who” of CMO.  They are the forces specifically organized, tasked, and trained to conduct CMO.  They are not the only ones who can do CMO – anyone can – but these are the Marines and Soldiers who do it by MOS.  Keep in mind as we go through the brief, that CMO tasks in a given AO will usually far exceed to ability of the few CA Marines you will have.  Your CA Marines will help you plan CMO and conduct some selected tasks, but the majority of the effort will be conducted by your own troops.</a:t>
            </a: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xfrm>
            <a:off x="3934375" y="8757301"/>
            <a:ext cx="3010953" cy="461325"/>
          </a:xfrm>
          <a:prstGeom prst="rect">
            <a:avLst/>
          </a:prstGeom>
          <a:noFill/>
          <a:ln>
            <a:miter lim="800000"/>
            <a:headEnd/>
            <a:tailEnd/>
          </a:ln>
        </p:spPr>
        <p:txBody>
          <a:bodyPr wrap="square" lIns="90654" tIns="45327" rIns="90654" bIns="45327" numCol="1" anchorCtr="0" compatLnSpc="1">
            <a:prstTxWarp prst="textNoShape">
              <a:avLst/>
            </a:prstTxWarp>
          </a:bodyPr>
          <a:lstStyle/>
          <a:p>
            <a:fld id="{717188D8-07E3-4394-9A05-D551A797A16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should begin with a quick examination of two terms: Civil-Military Operations and Civil Affairs.  They are often used interchangeably when discussing CMO, even by trained Civil Affairs Soldiers and Marines, but they are not interchangeable.</a:t>
            </a:r>
          </a:p>
          <a:p>
            <a:pPr eaLnBrk="1" hangingPunct="1">
              <a:spcBef>
                <a:spcPct val="0"/>
              </a:spcBef>
            </a:pPr>
            <a:r>
              <a:rPr lang="en-US" dirty="0" smtClean="0"/>
              <a:t>CMO are the “what,” the things you do operationally.  Note that they are the “activities of a commander,” not just things that CA Soldiers and Marines do.  CMO is a command responsibility.</a:t>
            </a:r>
          </a:p>
          <a:p>
            <a:pPr eaLnBrk="1" hangingPunct="1">
              <a:spcBef>
                <a:spcPct val="0"/>
              </a:spcBef>
            </a:pPr>
            <a:r>
              <a:rPr lang="en-US" dirty="0" smtClean="0"/>
              <a:t>CA are the “who” of CMO.  They are the forces specifically organized, tasked, and trained to conduct CMO.  They are not the only ones who can do CMO – anyone can – but these are the Marines and Soldiers who do it by MOS.  Keep in mind as we go through the brief, that CMO tasks in a given AO will usually far exceed to ability of the few CA Marines you will have.  Your CA Marines will help you plan CMO and conduct some selected tasks, but the majority of the effort will be conducted by your own troops.</a:t>
            </a: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xfrm>
            <a:off x="3934376" y="8757301"/>
            <a:ext cx="3010953" cy="461325"/>
          </a:xfrm>
          <a:prstGeom prst="rect">
            <a:avLst/>
          </a:prstGeom>
          <a:noFill/>
          <a:ln>
            <a:miter lim="800000"/>
            <a:headEnd/>
            <a:tailEnd/>
          </a:ln>
        </p:spPr>
        <p:txBody>
          <a:bodyPr wrap="square" lIns="90644" tIns="45322" rIns="90644" bIns="45322" numCol="1" anchorCtr="0" compatLnSpc="1">
            <a:prstTxWarp prst="textNoShape">
              <a:avLst/>
            </a:prstTxWarp>
          </a:bodyPr>
          <a:lstStyle/>
          <a:p>
            <a:fld id="{717188D8-07E3-4394-9A05-D551A797A16D}"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Among the principal ways that Marine Corps CA supports the MAGTF is by conducting liaison operations. They do this with:</a:t>
            </a:r>
          </a:p>
          <a:p>
            <a:pPr lvl="1" eaLnBrk="1" hangingPunct="1">
              <a:spcBef>
                <a:spcPct val="0"/>
              </a:spcBef>
              <a:buFontTx/>
              <a:buChar char="•"/>
            </a:pPr>
            <a:r>
              <a:rPr lang="en-US" smtClean="0"/>
              <a:t>  All Levels of U.S. Military Command Structure up to COCOM</a:t>
            </a:r>
          </a:p>
          <a:p>
            <a:pPr lvl="1" eaLnBrk="1" hangingPunct="1">
              <a:spcBef>
                <a:spcPct val="0"/>
              </a:spcBef>
              <a:buFontTx/>
              <a:buChar char="•"/>
            </a:pPr>
            <a:r>
              <a:rPr lang="en-US" smtClean="0"/>
              <a:t>  Host Nation, Coalition / Allied Military Forces</a:t>
            </a:r>
          </a:p>
          <a:p>
            <a:pPr lvl="1" eaLnBrk="1" hangingPunct="1">
              <a:spcBef>
                <a:spcPct val="0"/>
              </a:spcBef>
              <a:buFontTx/>
              <a:buChar char="•"/>
            </a:pPr>
            <a:r>
              <a:rPr lang="en-US" smtClean="0"/>
              <a:t>  Foreign Governments</a:t>
            </a:r>
          </a:p>
          <a:p>
            <a:pPr lvl="1" eaLnBrk="1" hangingPunct="1">
              <a:spcBef>
                <a:spcPct val="0"/>
              </a:spcBef>
              <a:buFontTx/>
              <a:buChar char="•"/>
            </a:pPr>
            <a:r>
              <a:rPr lang="en-US" smtClean="0"/>
              <a:t>  Intergovernmental Organizations (IGOs)</a:t>
            </a:r>
          </a:p>
          <a:p>
            <a:pPr lvl="1" eaLnBrk="1" hangingPunct="1">
              <a:spcBef>
                <a:spcPct val="0"/>
              </a:spcBef>
              <a:buFontTx/>
              <a:buChar char="•"/>
            </a:pPr>
            <a:r>
              <a:rPr lang="en-US" smtClean="0"/>
              <a:t>  Other U.S. Government Agencies (OGA)</a:t>
            </a:r>
          </a:p>
          <a:p>
            <a:pPr lvl="1" eaLnBrk="1" hangingPunct="1">
              <a:spcBef>
                <a:spcPct val="0"/>
              </a:spcBef>
              <a:buFontTx/>
              <a:buChar char="•"/>
            </a:pPr>
            <a:r>
              <a:rPr lang="en-US" smtClean="0"/>
              <a:t>  Non-governmental Organizations (NGOs)</a:t>
            </a:r>
          </a:p>
          <a:p>
            <a:pPr eaLnBrk="1" hangingPunct="1">
              <a:spcBef>
                <a:spcPct val="0"/>
              </a:spcBef>
            </a:pPr>
            <a:r>
              <a:rPr lang="en-US" smtClean="0"/>
              <a:t>In simpler terms, the wartime mission of CA forces is to assist the commander in keeping the civilians out of the way on the battlefield and to help gain the support of the civilian populace to reduce interference with the military.  </a:t>
            </a:r>
          </a:p>
          <a:p>
            <a:pPr eaLnBrk="1" hangingPunct="1">
              <a:spcBef>
                <a:spcPct val="0"/>
              </a:spcBef>
            </a:pPr>
            <a:r>
              <a:rPr lang="en-US" smtClean="0"/>
              <a:t>In peacetime, Marine Corps CA forces engage in humanitarian and relief operations as well conduct various surveys and assessments for non-US militaries and governments.  </a:t>
            </a:r>
          </a:p>
          <a:p>
            <a:pPr eaLnBrk="1" hangingPunct="1">
              <a:spcBef>
                <a:spcPct val="0"/>
              </a:spcBef>
            </a:pPr>
            <a:r>
              <a:rPr lang="en-US" u="sng" smtClean="0"/>
              <a:t>Caption 1:</a:t>
            </a:r>
            <a:r>
              <a:rPr lang="en-US" smtClean="0"/>
              <a:t> An Army CA specialist takes a closer look at a local resident’s retina in Kophisophi, Afghanistan, during a Humanitarian / Medical Assistance mission on July 20, 2002.</a:t>
            </a:r>
          </a:p>
          <a:p>
            <a:pPr eaLnBrk="1" hangingPunct="1">
              <a:spcBef>
                <a:spcPct val="0"/>
              </a:spcBef>
            </a:pPr>
            <a:r>
              <a:rPr lang="en-US" u="sng" smtClean="0"/>
              <a:t>Caption 2:</a:t>
            </a:r>
            <a:r>
              <a:rPr lang="en-US" smtClean="0"/>
              <a:t>  A Marine CA specialist conduct daily meeting with tribal elders in Al Anbar province in 2006.</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xfrm>
            <a:off x="3934375" y="8757301"/>
            <a:ext cx="3010953" cy="461325"/>
          </a:xfrm>
          <a:prstGeom prst="rect">
            <a:avLst/>
          </a:prstGeom>
          <a:noFill/>
          <a:ln>
            <a:miter lim="800000"/>
            <a:headEnd/>
            <a:tailEnd/>
          </a:ln>
        </p:spPr>
        <p:txBody>
          <a:bodyPr wrap="square" lIns="90654" tIns="45327" rIns="90654" bIns="45327" numCol="1" anchorCtr="0" compatLnSpc="1">
            <a:prstTxWarp prst="textNoShape">
              <a:avLst/>
            </a:prstTxWarp>
          </a:bodyPr>
          <a:lstStyle/>
          <a:p>
            <a:fld id="{94CD4312-1925-4637-BB38-1771FFB4C55D}"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MARINE EXPEDITIONARY FORCE (MEF)</a:t>
            </a:r>
            <a:endParaRPr lang="en-US" dirty="0" smtClean="0"/>
          </a:p>
          <a:p>
            <a:r>
              <a:rPr lang="en-US" dirty="0" smtClean="0"/>
              <a:t>The MEF is our Corps’ principal warfighting organization during larger crises or contingencies. Normally commanded by a Lieutenant General, a MEF can range in size from one division and aircraft wing to multiple divisions and aircraft wings, together with one or more logistics groups. </a:t>
            </a:r>
          </a:p>
          <a:p>
            <a:r>
              <a:rPr lang="en-US" b="1" dirty="0" smtClean="0"/>
              <a:t>MARINE EXPEDITIONARY BRIGADE (MEB)</a:t>
            </a:r>
            <a:endParaRPr lang="en-US" dirty="0" smtClean="0"/>
          </a:p>
          <a:p>
            <a:r>
              <a:rPr lang="en-US" dirty="0" smtClean="0"/>
              <a:t>The MEB, normally commanded by a Brigadier General, is a scalable MAGTF that ranges from a General Officer-led staff up to a force of 20,000 Marines. The scalable MEB is capable of full spectrum operations, and self-sustainment for 30 days.</a:t>
            </a:r>
          </a:p>
          <a:p>
            <a:r>
              <a:rPr lang="en-US" b="1" dirty="0" smtClean="0"/>
              <a:t>MARINE EXPEDITIONARY UNIT (MEU)</a:t>
            </a:r>
          </a:p>
          <a:p>
            <a:r>
              <a:rPr lang="en-US" dirty="0" smtClean="0"/>
              <a:t>The MEU is MAGTF of about 2,000 Marines commanded by a colonel and is able to deploy with 15 days of accompanying supplies. </a:t>
            </a:r>
          </a:p>
          <a:p>
            <a:r>
              <a:rPr lang="en-US" b="1" dirty="0" smtClean="0"/>
              <a:t>SPECIAL PURPOSE MAGTF (SPMAGTF)</a:t>
            </a:r>
          </a:p>
          <a:p>
            <a:r>
              <a:rPr lang="en-US" dirty="0" smtClean="0"/>
              <a:t>A SPMAGTF is task organized to accomplish a specific mission, operation, or regionally focused exercise. They can be organized, trained, and equipped with Marine forces to conduct a wide variety of expeditionary operations ranging from peacetime missions, to training exercises, and responses to contingencies and crises.</a:t>
            </a:r>
          </a:p>
          <a:p>
            <a:endParaRPr lang="en-US" dirty="0" smtClean="0">
              <a:latin typeface="+mn-lt"/>
            </a:endParaRPr>
          </a:p>
          <a:p>
            <a:r>
              <a:rPr lang="en-US" dirty="0" smtClean="0">
                <a:latin typeface="+mn-lt"/>
              </a:rPr>
              <a:t>Marine Corps CA is designed to support operational, or tactical-level MAGTF’s throughout each phase of a large-scale contingency or major theater war.  Supporting unit type may vary </a:t>
            </a:r>
            <a:r>
              <a:rPr lang="en-US" dirty="0" smtClean="0"/>
              <a:t>whether Active Component (AC) or Reserve Component (RC).</a:t>
            </a:r>
          </a:p>
          <a:p>
            <a:endParaRPr lang="en-US" dirty="0" smtClean="0">
              <a:latin typeface="+mn-lt"/>
            </a:endParaRPr>
          </a:p>
          <a:p>
            <a:pPr>
              <a:buFont typeface="Arial" pitchFamily="34" charset="0"/>
              <a:buChar char="•"/>
            </a:pPr>
            <a:r>
              <a:rPr lang="en-US" b="1" dirty="0" smtClean="0">
                <a:latin typeface="+mn-lt"/>
              </a:rPr>
              <a:t>  Marine Expeditionary Unit (MEU) or Battalion = 1 x CA Team </a:t>
            </a:r>
          </a:p>
          <a:p>
            <a:pPr lvl="1"/>
            <a:r>
              <a:rPr lang="en-US" dirty="0" smtClean="0"/>
              <a:t>-   Team = 7 Marines AC, 5 Marines RC</a:t>
            </a:r>
            <a:endParaRPr lang="en-US" dirty="0" smtClean="0">
              <a:latin typeface="+mn-lt"/>
            </a:endParaRPr>
          </a:p>
          <a:p>
            <a:pPr>
              <a:buFont typeface="Arial" pitchFamily="34" charset="0"/>
              <a:buChar char="•"/>
            </a:pPr>
            <a:r>
              <a:rPr lang="en-US" b="1" dirty="0" smtClean="0">
                <a:latin typeface="+mn-lt"/>
              </a:rPr>
              <a:t> </a:t>
            </a:r>
            <a:r>
              <a:rPr lang="en-US" b="1" dirty="0" smtClean="0"/>
              <a:t>Marine Expeditionary Brigade (MEB) </a:t>
            </a:r>
            <a:r>
              <a:rPr lang="en-US" b="1" dirty="0" smtClean="0">
                <a:latin typeface="+mn-lt"/>
              </a:rPr>
              <a:t>or RCT = 1 x CA Detachment (</a:t>
            </a:r>
            <a:r>
              <a:rPr lang="en-US" b="1" dirty="0" err="1" smtClean="0">
                <a:latin typeface="+mn-lt"/>
              </a:rPr>
              <a:t>Det</a:t>
            </a:r>
            <a:r>
              <a:rPr lang="en-US" b="1" dirty="0" smtClean="0">
                <a:latin typeface="+mn-lt"/>
              </a:rPr>
              <a:t>)</a:t>
            </a:r>
          </a:p>
          <a:p>
            <a:pPr marL="742950" lvl="1" indent="-285750">
              <a:buFontTx/>
              <a:buChar char="-"/>
            </a:pPr>
            <a:r>
              <a:rPr lang="en-US" dirty="0" err="1" smtClean="0"/>
              <a:t>Det</a:t>
            </a:r>
            <a:r>
              <a:rPr lang="en-US" dirty="0" smtClean="0"/>
              <a:t> = 51 Marines AC, 25 Marines RC</a:t>
            </a:r>
          </a:p>
          <a:p>
            <a:pPr marL="742950" lvl="1" indent="-285750">
              <a:buFontTx/>
              <a:buChar char="-"/>
            </a:pPr>
            <a:r>
              <a:rPr lang="en-US" dirty="0" smtClean="0"/>
              <a:t>CA </a:t>
            </a:r>
            <a:r>
              <a:rPr lang="en-US" dirty="0" err="1" smtClean="0"/>
              <a:t>Det</a:t>
            </a:r>
            <a:r>
              <a:rPr lang="en-US" dirty="0" smtClean="0"/>
              <a:t> p</a:t>
            </a:r>
            <a:r>
              <a:rPr lang="en-US" dirty="0" smtClean="0">
                <a:latin typeface="+mn-lt"/>
              </a:rPr>
              <a:t>rovides 1 x CA Team per </a:t>
            </a:r>
            <a:r>
              <a:rPr lang="en-US" dirty="0" smtClean="0"/>
              <a:t>battalion</a:t>
            </a:r>
            <a:r>
              <a:rPr lang="en-US" dirty="0" smtClean="0">
                <a:latin typeface="+mn-lt"/>
              </a:rPr>
              <a:t>-sized MSE, CA </a:t>
            </a:r>
            <a:r>
              <a:rPr lang="en-US" dirty="0" err="1" smtClean="0">
                <a:latin typeface="+mn-lt"/>
              </a:rPr>
              <a:t>Det</a:t>
            </a:r>
            <a:r>
              <a:rPr lang="en-US" dirty="0" smtClean="0">
                <a:latin typeface="+mn-lt"/>
              </a:rPr>
              <a:t> HQ augmenting the GCE RCT S-3 CMO staff element and MEB G-9 CMO staff element.</a:t>
            </a:r>
          </a:p>
          <a:p>
            <a:pPr>
              <a:buFont typeface="Arial" pitchFamily="34" charset="0"/>
              <a:buChar char="•"/>
            </a:pPr>
            <a:r>
              <a:rPr lang="en-US" b="1" dirty="0" smtClean="0">
                <a:latin typeface="+mn-lt"/>
              </a:rPr>
              <a:t> </a:t>
            </a:r>
            <a:r>
              <a:rPr lang="en-US" b="1" dirty="0" smtClean="0"/>
              <a:t>Marine Expeditionary Force (MEF) </a:t>
            </a:r>
            <a:r>
              <a:rPr lang="en-US" b="1" dirty="0" smtClean="0">
                <a:latin typeface="+mn-lt"/>
              </a:rPr>
              <a:t>=</a:t>
            </a:r>
            <a:r>
              <a:rPr lang="en-US" b="1" dirty="0" smtClean="0"/>
              <a:t> </a:t>
            </a:r>
            <a:r>
              <a:rPr lang="en-US" b="1" dirty="0" smtClean="0">
                <a:latin typeface="+mn-lt"/>
              </a:rPr>
              <a:t>1 x CA </a:t>
            </a:r>
            <a:r>
              <a:rPr lang="en-US" b="1" dirty="0" err="1" smtClean="0">
                <a:latin typeface="+mn-lt"/>
              </a:rPr>
              <a:t>Det</a:t>
            </a:r>
            <a:r>
              <a:rPr lang="en-US" b="1" dirty="0" smtClean="0">
                <a:latin typeface="+mn-lt"/>
              </a:rPr>
              <a:t> (AC)  and 1 x Civil Affairs Group (CAG) (RC)</a:t>
            </a:r>
          </a:p>
          <a:p>
            <a:pPr marL="742950" lvl="1" indent="-285750">
              <a:buFontTx/>
              <a:buChar char="-"/>
            </a:pPr>
            <a:r>
              <a:rPr lang="en-US" dirty="0" smtClean="0">
                <a:latin typeface="+mn-lt"/>
              </a:rPr>
              <a:t>MEF has one </a:t>
            </a:r>
            <a:r>
              <a:rPr lang="en-US" dirty="0" smtClean="0"/>
              <a:t>organic </a:t>
            </a:r>
            <a:r>
              <a:rPr lang="en-US" dirty="0" smtClean="0">
                <a:latin typeface="+mn-lt"/>
              </a:rPr>
              <a:t>CA Detachment </a:t>
            </a:r>
            <a:r>
              <a:rPr lang="en-US" dirty="0" smtClean="0"/>
              <a:t>for </a:t>
            </a:r>
            <a:r>
              <a:rPr lang="en-US" dirty="0" smtClean="0">
                <a:latin typeface="+mn-lt"/>
              </a:rPr>
              <a:t>deployment.</a:t>
            </a:r>
          </a:p>
          <a:p>
            <a:pPr marL="742950" lvl="1" indent="-285750">
              <a:buFontTx/>
              <a:buChar char="-"/>
            </a:pPr>
            <a:r>
              <a:rPr lang="en-US" dirty="0" smtClean="0">
                <a:latin typeface="+mn-lt"/>
              </a:rPr>
              <a:t>MEF is supported by one CAG (180 Marines), providing 1 x CA </a:t>
            </a:r>
            <a:r>
              <a:rPr lang="en-US" dirty="0" err="1" smtClean="0">
                <a:latin typeface="+mn-lt"/>
              </a:rPr>
              <a:t>Det</a:t>
            </a:r>
            <a:r>
              <a:rPr lang="en-US" dirty="0" smtClean="0">
                <a:latin typeface="+mn-lt"/>
              </a:rPr>
              <a:t> per RCT and other MSC’s (as required), and CA augments to MEF G-9 CMO element.</a:t>
            </a:r>
          </a:p>
          <a:p>
            <a:endParaRPr lang="en-US" dirty="0"/>
          </a:p>
        </p:txBody>
      </p:sp>
      <p:sp>
        <p:nvSpPr>
          <p:cNvPr id="4" name="Slide Number Placeholder 3"/>
          <p:cNvSpPr>
            <a:spLocks noGrp="1"/>
          </p:cNvSpPr>
          <p:nvPr>
            <p:ph type="sldNum" sz="quarter" idx="10"/>
          </p:nvPr>
        </p:nvSpPr>
        <p:spPr>
          <a:xfrm>
            <a:off x="3934969" y="8757590"/>
            <a:ext cx="3010323" cy="461010"/>
          </a:xfrm>
          <a:prstGeom prst="rect">
            <a:avLst/>
          </a:prstGeom>
        </p:spPr>
        <p:txBody>
          <a:bodyPr lIns="92382" tIns="46191" rIns="92382" bIns="46191"/>
          <a:lstStyle/>
          <a:p>
            <a:fld id="{6EE0CB61-F38F-4F0A-8FEE-63052CE3C007}" type="slidenum">
              <a:rPr lang="en-US" smtClean="0"/>
              <a:pPr/>
              <a:t>10</a:t>
            </a:fld>
            <a:endParaRPr lang="en-US"/>
          </a:p>
        </p:txBody>
      </p:sp>
    </p:spTree>
    <p:extLst>
      <p:ext uri="{BB962C8B-B14F-4D97-AF65-F5344CB8AC3E}">
        <p14:creationId xmlns:p14="http://schemas.microsoft.com/office/powerpoint/2010/main" val="119916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6226" name="Rectangle 2"/>
          <p:cNvSpPr>
            <a:spLocks noGrp="1" noChangeArrowheads="1"/>
          </p:cNvSpPr>
          <p:nvPr>
            <p:ph type="ctrTitle"/>
          </p:nvPr>
        </p:nvSpPr>
        <p:spPr>
          <a:xfrm>
            <a:off x="0" y="2130425"/>
            <a:ext cx="9144000" cy="1470025"/>
          </a:xfrm>
        </p:spPr>
        <p:txBody>
          <a:bodyPr/>
          <a:lstStyle>
            <a:lvl1pPr>
              <a:defRPr sz="4400"/>
            </a:lvl1pPr>
          </a:lstStyle>
          <a:p>
            <a:r>
              <a:rPr lang="en-US" dirty="0"/>
              <a:t>Click to edit Master title style</a:t>
            </a:r>
          </a:p>
        </p:txBody>
      </p:sp>
      <p:sp>
        <p:nvSpPr>
          <p:cNvPr id="5" name="Rectangle 5"/>
          <p:cNvSpPr>
            <a:spLocks noGrp="1" noChangeArrowheads="1"/>
          </p:cNvSpPr>
          <p:nvPr>
            <p:ph type="sldNum" sz="quarter" idx="10"/>
          </p:nvPr>
        </p:nvSpPr>
        <p:spPr/>
        <p:txBody>
          <a:bodyPr/>
          <a:lstStyle>
            <a:lvl1pPr>
              <a:defRPr/>
            </a:lvl1pPr>
          </a:lstStyle>
          <a:p>
            <a:pPr>
              <a:defRPr/>
            </a:pPr>
            <a:fld id="{D5CF5D27-07E7-4127-B794-235FBCBF65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A41AE5-5C63-4B48-ABEB-39CA95A14F09}" type="datetime1">
              <a:rPr lang="en-US" smtClean="0"/>
              <a:t>3/31/2016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928B5AA-529F-49C6-8CD7-73EF8CC36518}" type="slidenum">
              <a:rPr lang="en-US" smtClean="0"/>
              <a:pPr/>
              <a:t>‹#›</a:t>
            </a:fld>
            <a:endParaRPr lang="en-US"/>
          </a:p>
        </p:txBody>
      </p:sp>
      <p:pic>
        <p:nvPicPr>
          <p:cNvPr id="3074" name="Picture 2" descr="C:\Users\stephen.brzostowski\Desktop\deptofnavyusmc.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514" y="14514"/>
            <a:ext cx="1128486" cy="1128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CA28FE-0CB0-4716-97C6-2C1B21EAAFDA}" type="slidenum">
              <a:rPr lang="en-US"/>
              <a:pPr>
                <a:defRPr/>
              </a:pPr>
              <a:t>‹#›</a:t>
            </a:fld>
            <a:endParaRPr lang="en-US"/>
          </a:p>
        </p:txBody>
      </p:sp>
      <p:sp>
        <p:nvSpPr>
          <p:cNvPr id="5" name="Rectangle 6"/>
          <p:cNvSpPr>
            <a:spLocks noGrp="1" noChangeArrowheads="1"/>
          </p:cNvSpPr>
          <p:nvPr>
            <p:ph type="dt" sz="half" idx="11"/>
          </p:nvPr>
        </p:nvSpPr>
        <p:spPr>
          <a:xfrm>
            <a:off x="0" y="6626225"/>
            <a:ext cx="2133600" cy="231775"/>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17764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4AF96-FDF4-43FE-938F-FE798E901E13}" type="datetime1">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B97D0-EDC4-4502-84A8-006A1E40E99C}" type="datetime1">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34001-AD56-4DD7-99DC-9616D38E3015}" type="datetime1">
              <a:rPr lang="en-US" smtClean="0"/>
              <a:t>3/31/2016</a:t>
            </a:fld>
            <a:endParaRPr lang="en-US"/>
          </a:p>
        </p:txBody>
      </p:sp>
      <p:sp>
        <p:nvSpPr>
          <p:cNvPr id="6" name="Slide Number Placeholder 5"/>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94635-4705-4DD9-929D-BBEA6565FE74}" type="datetime1">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F7F65B-8529-4EB6-B37F-2B99C654496C}" type="datetime1">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1532B-8F11-4EBB-8CEE-545B3DD55055}" type="datetime1">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1DD2A-D49E-40FE-90EF-9CD5CFC3FE83}" type="datetime1">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705D1-DB70-42A2-B74B-E9CD32626E1A}" type="datetime1">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CA28FE-0CB0-4716-97C6-2C1B21EAAFDA}"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fld id="{EEF0347B-5F99-4BC0-B5A1-A64442F72B9D}" type="datetime1">
              <a:rPr lang="en-US" smtClean="0"/>
              <a:t>3/31/2016</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E3D20-A065-40BA-8E66-7BC99DA0FE75}" type="datetime1">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4D67B-F5BC-4277-98E6-413A014EBDDE}" type="datetime1">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D224E-B110-4932-B21F-FFE291D157E3}" type="datetime1">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FE039-F5D2-4F2A-AF88-E53D688497C9}" type="datetime1">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E4B5B-593F-4B49-8292-2188D34E2D1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142875" y="142875"/>
            <a:ext cx="8839200" cy="6553200"/>
          </a:xfrm>
          <a:prstGeom prst="rect">
            <a:avLst/>
          </a:prstGeom>
          <a:noFill/>
          <a:ln w="25400">
            <a:solidFill>
              <a:srgbClr val="C00000"/>
            </a:solidFill>
            <a:miter lim="800000"/>
            <a:headEnd/>
            <a:tailEnd/>
          </a:ln>
          <a:effectLst>
            <a:prstShdw prst="shdw17" dist="17961" dir="2700000">
              <a:srgbClr val="FF0000">
                <a:gamma/>
                <a:shade val="60000"/>
                <a:invGamma/>
              </a:srgbClr>
            </a:prstShdw>
          </a:effectLst>
        </p:spPr>
        <p:txBody>
          <a:bodyPr wrap="none" lIns="82003" tIns="41000" rIns="82003" bIns="41000" anchor="ctr"/>
          <a:lstStyle/>
          <a:p>
            <a:pPr fontAlgn="auto">
              <a:lnSpc>
                <a:spcPct val="90000"/>
              </a:lnSpc>
              <a:spcBef>
                <a:spcPct val="20000"/>
              </a:spcBef>
              <a:spcAft>
                <a:spcPts val="0"/>
              </a:spcAft>
              <a:buClr>
                <a:srgbClr val="FF0000"/>
              </a:buClr>
              <a:defRPr/>
            </a:pPr>
            <a:endParaRPr lang="en-US" sz="2500" dirty="0">
              <a:solidFill>
                <a:srgbClr val="000000"/>
              </a:solidFill>
              <a:effectLst>
                <a:outerShdw blurRad="38100" dist="38100" dir="2700000" algn="tl">
                  <a:srgbClr val="000000">
                    <a:alpha val="43137"/>
                  </a:srgbClr>
                </a:outerShdw>
              </a:effectLst>
              <a:latin typeface="Arial"/>
              <a:cs typeface="Tahoma"/>
            </a:endParaRPr>
          </a:p>
        </p:txBody>
      </p:sp>
      <p:sp>
        <p:nvSpPr>
          <p:cNvPr id="5" name="Line 5"/>
          <p:cNvSpPr>
            <a:spLocks noChangeShapeType="1"/>
          </p:cNvSpPr>
          <p:nvPr/>
        </p:nvSpPr>
        <p:spPr bwMode="auto">
          <a:xfrm>
            <a:off x="4419600" y="3841750"/>
            <a:ext cx="4267200" cy="0"/>
          </a:xfrm>
          <a:prstGeom prst="line">
            <a:avLst/>
          </a:prstGeom>
          <a:noFill/>
          <a:ln w="28575">
            <a:solidFill>
              <a:srgbClr val="C00000"/>
            </a:solidFill>
            <a:round/>
            <a:headEnd/>
            <a:tailEnd/>
          </a:ln>
          <a:effectLst>
            <a:outerShdw dist="35921" dir="2700000" algn="ctr" rotWithShape="0">
              <a:schemeClr val="bg2"/>
            </a:outerShdw>
          </a:effectLst>
        </p:spPr>
        <p:txBody>
          <a:bodyPr lIns="82003" tIns="41000" rIns="82003" bIns="41000"/>
          <a:lstStyle/>
          <a:p>
            <a:pPr fontAlgn="auto">
              <a:lnSpc>
                <a:spcPct val="90000"/>
              </a:lnSpc>
              <a:spcBef>
                <a:spcPct val="20000"/>
              </a:spcBef>
              <a:spcAft>
                <a:spcPts val="0"/>
              </a:spcAft>
              <a:buClr>
                <a:srgbClr val="FF0000"/>
              </a:buClr>
              <a:defRPr/>
            </a:pPr>
            <a:endParaRPr lang="en-US" sz="2500" dirty="0">
              <a:solidFill>
                <a:srgbClr val="000000"/>
              </a:solidFill>
              <a:effectLst>
                <a:outerShdw blurRad="38100" dist="38100" dir="2700000" algn="tl">
                  <a:srgbClr val="000000">
                    <a:alpha val="43137"/>
                  </a:srgbClr>
                </a:outerShdw>
              </a:effectLst>
              <a:latin typeface="Arial"/>
              <a:cs typeface="Tahoma"/>
            </a:endParaRPr>
          </a:p>
        </p:txBody>
      </p:sp>
      <p:sp>
        <p:nvSpPr>
          <p:cNvPr id="6" name="Text Box 14"/>
          <p:cNvSpPr txBox="1">
            <a:spLocks noChangeArrowheads="1"/>
          </p:cNvSpPr>
          <p:nvPr userDrawn="1"/>
        </p:nvSpPr>
        <p:spPr bwMode="auto">
          <a:xfrm>
            <a:off x="258763" y="4906963"/>
            <a:ext cx="3352800" cy="331787"/>
          </a:xfrm>
          <a:prstGeom prst="rect">
            <a:avLst/>
          </a:prstGeom>
          <a:noFill/>
          <a:ln w="3175">
            <a:noFill/>
            <a:miter lim="800000"/>
            <a:headEnd/>
            <a:tailEnd/>
          </a:ln>
          <a:effectLst/>
        </p:spPr>
        <p:txBody>
          <a:bodyPr lIns="82012" tIns="41005" rIns="82012" bIns="41005">
            <a:spAutoFit/>
          </a:bodyPr>
          <a:lstStyle/>
          <a:p>
            <a:pPr algn="ctr" fontAlgn="auto">
              <a:lnSpc>
                <a:spcPct val="90000"/>
              </a:lnSpc>
              <a:spcAft>
                <a:spcPts val="0"/>
              </a:spcAft>
              <a:buClr>
                <a:srgbClr val="FF0000"/>
              </a:buClr>
              <a:defRPr/>
            </a:pPr>
            <a:r>
              <a:rPr lang="en-US" b="1" dirty="0">
                <a:solidFill>
                  <a:srgbClr val="00CC00"/>
                </a:solidFill>
                <a:latin typeface="Arial"/>
                <a:cs typeface="Tahoma" pitchFamily="34" charset="0"/>
              </a:rPr>
              <a:t>This briefing is Unclassified</a:t>
            </a:r>
          </a:p>
        </p:txBody>
      </p:sp>
      <p:sp>
        <p:nvSpPr>
          <p:cNvPr id="550914" name="Rectangle 2"/>
          <p:cNvSpPr>
            <a:spLocks noGrp="1" noChangeArrowheads="1"/>
          </p:cNvSpPr>
          <p:nvPr>
            <p:ph type="subTitle" idx="1"/>
          </p:nvPr>
        </p:nvSpPr>
        <p:spPr>
          <a:xfrm>
            <a:off x="4343111" y="3942569"/>
            <a:ext cx="4648489" cy="477031"/>
          </a:xfrm>
        </p:spPr>
        <p:txBody>
          <a:bodyPr/>
          <a:lstStyle>
            <a:lvl1pPr marL="0" indent="0" algn="l">
              <a:buFontTx/>
              <a:buNone/>
              <a:defRPr sz="2500"/>
            </a:lvl1pPr>
          </a:lstStyle>
          <a:p>
            <a:r>
              <a:rPr lang="en-US" dirty="0"/>
              <a:t>Click to edit instructor name</a:t>
            </a:r>
          </a:p>
        </p:txBody>
      </p:sp>
      <p:sp>
        <p:nvSpPr>
          <p:cNvPr id="550915" name="Rectangle 3"/>
          <p:cNvSpPr>
            <a:spLocks noGrp="1" noChangeArrowheads="1"/>
          </p:cNvSpPr>
          <p:nvPr>
            <p:ph type="ctrTitle"/>
          </p:nvPr>
        </p:nvSpPr>
        <p:spPr>
          <a:xfrm>
            <a:off x="4343400" y="3088056"/>
            <a:ext cx="4572000" cy="646309"/>
          </a:xfrm>
          <a:prstGeom prst="rect">
            <a:avLst/>
          </a:prstGeom>
        </p:spPr>
        <p:txBody>
          <a:bodyPr wrap="square" anchor="b"/>
          <a:lstStyle>
            <a:lvl1pPr algn="l">
              <a:defRPr sz="3600"/>
            </a:lvl1pPr>
          </a:lstStyle>
          <a:p>
            <a:r>
              <a:rPr lang="en-US" dirty="0"/>
              <a:t>Click to Edit Class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99" y="1752600"/>
            <a:ext cx="2755164" cy="2749069"/>
          </a:xfrm>
          <a:prstGeom prst="rect">
            <a:avLst/>
          </a:prstGeom>
        </p:spPr>
      </p:pic>
    </p:spTree>
    <p:extLst>
      <p:ext uri="{BB962C8B-B14F-4D97-AF65-F5344CB8AC3E}">
        <p14:creationId xmlns:p14="http://schemas.microsoft.com/office/powerpoint/2010/main" val="4770850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1143000"/>
          </a:xfrm>
          <a:prstGeom prst="rect">
            <a:avLst/>
          </a:prstGeom>
        </p:spPr>
        <p:txBody>
          <a:bodyPr/>
          <a:lstStyle>
            <a:lvl1pPr algn="ctr">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752" y="1600200"/>
            <a:ext cx="8153400" cy="4800600"/>
          </a:xfrm>
        </p:spPr>
        <p:txBody>
          <a:bodyPr/>
          <a:lstStyle>
            <a:lvl1pPr>
              <a:defRPr sz="2800"/>
            </a:lvl1pPr>
            <a:lvl2pPr marL="638175" indent="-227013">
              <a:buFont typeface="Arial" panose="020B0604020202020204" pitchFamily="34" charset="0"/>
              <a:buChar char="–"/>
              <a:defRPr sz="2400"/>
            </a:lvl2pPr>
            <a:lvl4pPr marL="1277938" indent="-227013">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763000" y="6553200"/>
            <a:ext cx="320675" cy="228600"/>
          </a:xfrm>
          <a:prstGeom prst="bracketPair">
            <a:avLst>
              <a:gd name="adj" fmla="val 17949"/>
            </a:avLst>
          </a:prstGeom>
          <a:ln w="19050">
            <a:solidFill>
              <a:schemeClr val="tx1"/>
            </a:solidFill>
          </a:ln>
        </p:spPr>
        <p:txBody>
          <a:bodyPr vert="horz" lIns="0" tIns="0" rIns="0" bIns="0" rtlCol="0" anchor="ctr"/>
          <a:lstStyle>
            <a:lvl1pPr algn="ctr" eaLnBrk="0" fontAlgn="auto" hangingPunct="0">
              <a:spcBef>
                <a:spcPts val="0"/>
              </a:spcBef>
              <a:spcAft>
                <a:spcPts val="0"/>
              </a:spcAft>
              <a:defRPr sz="1800" baseline="0">
                <a:solidFill>
                  <a:srgbClr val="FF0000"/>
                </a:solidFill>
                <a:effectLst>
                  <a:outerShdw blurRad="38100" dist="38100" dir="2700000" algn="tl">
                    <a:srgbClr val="000000">
                      <a:alpha val="43137"/>
                    </a:srgbClr>
                  </a:outerShdw>
                </a:effectLst>
                <a:latin typeface="+mn-lt"/>
                <a:cs typeface="Tahoma" pitchFamily="34" charset="0"/>
              </a:defRPr>
            </a:lvl1pPr>
          </a:lstStyle>
          <a:p>
            <a:pPr>
              <a:defRPr/>
            </a:pPr>
            <a:fld id="{2A215C8E-3852-4995-A81D-35309920CD00}" type="slidenum">
              <a:rPr lang="en-US" smtClean="0"/>
              <a:pPr>
                <a:defRPr/>
              </a:pPr>
              <a:t>‹#›</a:t>
            </a:fld>
            <a:endParaRPr lang="en-US" dirty="0"/>
          </a:p>
        </p:txBody>
      </p:sp>
    </p:spTree>
    <p:extLst>
      <p:ext uri="{BB962C8B-B14F-4D97-AF65-F5344CB8AC3E}">
        <p14:creationId xmlns:p14="http://schemas.microsoft.com/office/powerpoint/2010/main" val="16273660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4C967895-5B29-4919-81FF-75DC9560F958}" type="slidenum">
              <a:rPr lang="en-US"/>
              <a:pPr>
                <a:defRPr/>
              </a:pPr>
              <a:t>‹#›</a:t>
            </a:fld>
            <a:endParaRPr lang="en-US"/>
          </a:p>
        </p:txBody>
      </p:sp>
      <p:sp>
        <p:nvSpPr>
          <p:cNvPr id="3" name="Footer Placeholder 4"/>
          <p:cNvSpPr>
            <a:spLocks noGrp="1"/>
          </p:cNvSpPr>
          <p:nvPr>
            <p:ph type="ftr" sz="quarter" idx="11"/>
          </p:nvPr>
        </p:nvSpPr>
        <p:spPr>
          <a:xfrm rot="16200000">
            <a:off x="7587456" y="4048919"/>
            <a:ext cx="2366963" cy="365125"/>
          </a:xfrm>
          <a:prstGeom prst="rect">
            <a:avLst/>
          </a:prstGeom>
        </p:spPr>
        <p:txBody>
          <a:bodyPr/>
          <a:lstStyle>
            <a:lvl1pPr>
              <a:defRPr/>
            </a:lvl1pPr>
          </a:lstStyle>
          <a:p>
            <a:pPr fontAlgn="auto">
              <a:spcBef>
                <a:spcPts val="0"/>
              </a:spcBef>
              <a:spcAft>
                <a:spcPts val="0"/>
              </a:spcAft>
              <a:defRPr/>
            </a:pPr>
            <a:endParaRPr lang="en-US">
              <a:solidFill>
                <a:srgbClr val="000000"/>
              </a:solidFill>
              <a:latin typeface="Arial"/>
              <a:cs typeface="+mn-cs"/>
            </a:endParaRPr>
          </a:p>
        </p:txBody>
      </p:sp>
      <p:sp>
        <p:nvSpPr>
          <p:cNvPr id="4" name="Date Placeholder 3"/>
          <p:cNvSpPr>
            <a:spLocks noGrp="1"/>
          </p:cNvSpPr>
          <p:nvPr>
            <p:ph type="dt" sz="half" idx="12"/>
          </p:nvPr>
        </p:nvSpPr>
        <p:spPr>
          <a:xfrm rot="16200000">
            <a:off x="7551738" y="1646237"/>
            <a:ext cx="2438400" cy="365125"/>
          </a:xfrm>
          <a:prstGeom prst="rect">
            <a:avLst/>
          </a:prstGeom>
        </p:spPr>
        <p:txBody>
          <a:bodyPr/>
          <a:lstStyle>
            <a:lvl1pPr>
              <a:defRPr/>
            </a:lvl1pPr>
          </a:lstStyle>
          <a:p>
            <a:pPr fontAlgn="auto">
              <a:spcBef>
                <a:spcPts val="0"/>
              </a:spcBef>
              <a:spcAft>
                <a:spcPts val="0"/>
              </a:spcAft>
              <a:defRPr/>
            </a:pPr>
            <a:fld id="{A6310C83-1235-4526-8160-94E01553FA77}" type="datetime1">
              <a:rPr lang="en-US">
                <a:solidFill>
                  <a:srgbClr val="000000"/>
                </a:solidFill>
                <a:latin typeface="Arial"/>
                <a:cs typeface="+mn-cs"/>
              </a:rPr>
              <a:pPr fontAlgn="auto">
                <a:spcBef>
                  <a:spcPts val="0"/>
                </a:spcBef>
                <a:spcAft>
                  <a:spcPts val="0"/>
                </a:spcAft>
                <a:defRPr/>
              </a:pPr>
              <a:t>3/31/2016</a:t>
            </a:fld>
            <a:endParaRPr lang="en-US">
              <a:solidFill>
                <a:srgbClr val="000000"/>
              </a:solidFill>
              <a:latin typeface="Arial"/>
              <a:cs typeface="+mn-cs"/>
            </a:endParaRPr>
          </a:p>
        </p:txBody>
      </p:sp>
    </p:spTree>
    <p:extLst>
      <p:ext uri="{BB962C8B-B14F-4D97-AF65-F5344CB8AC3E}">
        <p14:creationId xmlns:p14="http://schemas.microsoft.com/office/powerpoint/2010/main" val="3177390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48230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CA28FE-0CB0-4716-97C6-2C1B21EAAFDA}" type="slidenum">
              <a:rPr lang="en-US"/>
              <a:pPr>
                <a:defRPr/>
              </a:pPr>
              <a:t>‹#›</a:t>
            </a:fld>
            <a:endParaRPr lang="en-US"/>
          </a:p>
        </p:txBody>
      </p:sp>
      <p:sp>
        <p:nvSpPr>
          <p:cNvPr id="5" name="Rectangle 6"/>
          <p:cNvSpPr>
            <a:spLocks noGrp="1" noChangeArrowheads="1"/>
          </p:cNvSpPr>
          <p:nvPr>
            <p:ph type="dt" sz="half" idx="11"/>
          </p:nvPr>
        </p:nvSpPr>
        <p:spPr>
          <a:xfrm>
            <a:off x="0" y="6626225"/>
            <a:ext cx="2133600" cy="231775"/>
          </a:xfrm>
          <a:prstGeom prst="rect">
            <a:avLst/>
          </a:prstGeom>
          <a:ln/>
        </p:spPr>
        <p:txBody>
          <a:bodyPr/>
          <a:lstStyle>
            <a:lvl1pPr>
              <a:defRPr/>
            </a:lvl1pPr>
          </a:lstStyle>
          <a:p>
            <a:pPr>
              <a:defRPr/>
            </a:pPr>
            <a:fld id="{EEF0347B-5F99-4BC0-B5A1-A64442F72B9D}" type="datetime1">
              <a:rPr lang="en-US" smtClean="0"/>
              <a:t>3/31/2016</a:t>
            </a:fld>
            <a:endParaRPr lang="en-US"/>
          </a:p>
        </p:txBody>
      </p:sp>
    </p:spTree>
    <p:extLst>
      <p:ext uri="{BB962C8B-B14F-4D97-AF65-F5344CB8AC3E}">
        <p14:creationId xmlns:p14="http://schemas.microsoft.com/office/powerpoint/2010/main" val="73855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CB4F05C-7A2B-45C0-879E-6F9487DF11CA}"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fld id="{EBBFFA70-CC41-48B1-AE59-50ECDDF5A2D0}" type="datetime1">
              <a:rPr lang="en-US" smtClean="0"/>
              <a:t>3/31/2016</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739CBE0-3943-4C71-BA53-581CD2B5E558}"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fld id="{F51DB5BF-4904-4437-AD09-FAA7C874ABB6}" type="datetime1">
              <a:rPr lang="en-US" smtClean="0"/>
              <a:t>3/31/2016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D694015-A7B1-4BEB-8388-A41BAD1033BB}"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fld id="{C1E20C16-4B95-4CD3-B615-6CB03724250D}" type="datetime1">
              <a:rPr lang="en-US" smtClean="0"/>
              <a:t>3/31/2016</a:t>
            </a:fld>
            <a:endParaRPr lang="en-US"/>
          </a:p>
        </p:txBody>
      </p:sp>
      <p:sp>
        <p:nvSpPr>
          <p:cNvPr id="9" name="Title 1"/>
          <p:cNvSpPr>
            <a:spLocks noGrp="1"/>
          </p:cNvSpPr>
          <p:nvPr>
            <p:ph type="title"/>
          </p:nvPr>
        </p:nvSpPr>
        <p:spPr>
          <a:xfrm>
            <a:off x="0" y="0"/>
            <a:ext cx="9144000" cy="1143000"/>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D748DFD2-4A3C-43D9-9896-71B1C5F9E18F}"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fld id="{3F6F4884-E359-495B-973F-4D259EB83842}" type="datetime1">
              <a:rPr lang="en-US" smtClean="0"/>
              <a:t>3/31/2016</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D7BAFF-C3FA-409B-86C6-3E8092DDF96C}"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fld id="{A7091B38-FCD3-45E4-AEE7-FC9C8ABAEF6D}" type="datetime1">
              <a:rPr lang="en-US" smtClean="0"/>
              <a:t>3/31/2016</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A78F18F-0F24-42D4-888A-7FA788B495CF}"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fld id="{85C119A0-E60A-4CF6-814C-44E73593CB15}" type="datetime1">
              <a:rPr lang="en-US" smtClean="0"/>
              <a:t>3/31/2016</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7FD0D80-201B-4C53-99CB-35C20ED9BBF4}"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fld id="{E73C4CC9-4F28-4884-932F-193C8F941FAC}" type="datetime1">
              <a:rPr lang="en-US" smtClean="0"/>
              <a:t>3/31/2016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Case, One Line</a:t>
            </a:r>
          </a:p>
        </p:txBody>
      </p:sp>
      <p:sp>
        <p:nvSpPr>
          <p:cNvPr id="3075" name="Rectangle 3"/>
          <p:cNvSpPr>
            <a:spLocks noGrp="1" noChangeArrowheads="1"/>
          </p:cNvSpPr>
          <p:nvPr>
            <p:ph type="body" idx="1"/>
          </p:nvPr>
        </p:nvSpPr>
        <p:spPr bwMode="auto">
          <a:xfrm>
            <a:off x="381000" y="14478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line sentence case no periods</a:t>
            </a:r>
          </a:p>
          <a:p>
            <a:pPr lvl="1"/>
            <a:r>
              <a:rPr lang="en-US" dirty="0" smtClean="0"/>
              <a:t>Second bullet sentence case no periods</a:t>
            </a:r>
          </a:p>
          <a:p>
            <a:pPr lvl="2"/>
            <a:r>
              <a:rPr lang="en-US" dirty="0" smtClean="0"/>
              <a:t>Third bullet sentence case no periods</a:t>
            </a:r>
          </a:p>
          <a:p>
            <a:pPr lvl="3"/>
            <a:r>
              <a:rPr lang="en-US" dirty="0" smtClean="0"/>
              <a:t>Fourth bullet sentence case no periods</a:t>
            </a:r>
          </a:p>
          <a:p>
            <a:pPr lvl="4"/>
            <a:r>
              <a:rPr lang="en-US" dirty="0" smtClean="0"/>
              <a:t>Fifth bullet sentence case no periods</a:t>
            </a:r>
          </a:p>
          <a:p>
            <a:pPr lvl="4"/>
            <a:r>
              <a:rPr lang="en-US" dirty="0" smtClean="0"/>
              <a:t>Go no smaller than size 16 font</a:t>
            </a:r>
          </a:p>
          <a:p>
            <a:pPr lvl="0"/>
            <a:r>
              <a:rPr lang="en-US" dirty="0" smtClean="0"/>
              <a:t>Use only standard formatted slides</a:t>
            </a:r>
          </a:p>
          <a:p>
            <a:pPr lvl="1"/>
            <a:r>
              <a:rPr lang="en-US" dirty="0" smtClean="0"/>
              <a:t>Permits easy import into other briefs</a:t>
            </a:r>
          </a:p>
          <a:p>
            <a:pPr lvl="1"/>
            <a:r>
              <a:rPr lang="en-US" dirty="0" smtClean="0"/>
              <a:t>Permits easy editing</a:t>
            </a:r>
          </a:p>
          <a:p>
            <a:pPr lvl="0"/>
            <a:r>
              <a:rPr lang="en-US" dirty="0" smtClean="0"/>
              <a:t>Map and image chips should not extend over the red line above</a:t>
            </a:r>
          </a:p>
        </p:txBody>
      </p:sp>
      <p:sp>
        <p:nvSpPr>
          <p:cNvPr id="435204" name="Rectangle 4"/>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a:cs typeface="+mn-cs"/>
              </a:defRPr>
            </a:lvl1pPr>
          </a:lstStyle>
          <a:p>
            <a:pPr>
              <a:defRPr/>
            </a:pPr>
            <a:fld id="{9881A968-0045-4E89-A0B2-8A32D28A0089}" type="slidenum">
              <a:rPr lang="en-US"/>
              <a:pPr>
                <a:defRPr/>
              </a:pPr>
              <a:t>‹#›</a:t>
            </a:fld>
            <a:endParaRPr lang="en-US"/>
          </a:p>
        </p:txBody>
      </p:sp>
      <p:sp>
        <p:nvSpPr>
          <p:cNvPr id="3077" name="Line 5"/>
          <p:cNvSpPr>
            <a:spLocks noChangeShapeType="1"/>
          </p:cNvSpPr>
          <p:nvPr userDrawn="1"/>
        </p:nvSpPr>
        <p:spPr bwMode="auto">
          <a:xfrm>
            <a:off x="0" y="1232647"/>
            <a:ext cx="9144000" cy="0"/>
          </a:xfrm>
          <a:prstGeom prst="line">
            <a:avLst/>
          </a:prstGeom>
          <a:noFill/>
          <a:ln w="57150" cap="rnd">
            <a:solidFill>
              <a:schemeClr val="hlink"/>
            </a:solidFill>
            <a:round/>
            <a:headEnd/>
            <a:tailEnd/>
          </a:ln>
        </p:spPr>
        <p:txBody>
          <a:bodyPr wrap="none" anchor="ctr"/>
          <a:lstStyle/>
          <a:p>
            <a:endParaRPr lang="en-US"/>
          </a:p>
        </p:txBody>
      </p:sp>
      <p:sp>
        <p:nvSpPr>
          <p:cNvPr id="435206" name="Rectangle 6"/>
          <p:cNvSpPr>
            <a:spLocks noGrp="1" noChangeArrowheads="1"/>
          </p:cNvSpPr>
          <p:nvPr>
            <p:ph type="dt" sz="half" idx="2"/>
          </p:nvPr>
        </p:nvSpPr>
        <p:spPr bwMode="auto">
          <a:xfrm>
            <a:off x="0" y="66262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cs typeface="+mn-cs"/>
              </a:defRPr>
            </a:lvl1pPr>
          </a:lstStyle>
          <a:p>
            <a:pPr>
              <a:defRPr/>
            </a:pPr>
            <a:fld id="{289AA9FC-CF8E-43BB-8F3F-0FA1B5400595}" type="datetime1">
              <a:rPr lang="en-US" smtClean="0"/>
              <a:t>3/31/2016</a:t>
            </a:fld>
            <a:endParaRPr lang="en-US"/>
          </a:p>
        </p:txBody>
      </p:sp>
      <p:sp>
        <p:nvSpPr>
          <p:cNvPr id="6" name="Text Box 11"/>
          <p:cNvSpPr txBox="1">
            <a:spLocks noChangeArrowheads="1"/>
          </p:cNvSpPr>
          <p:nvPr/>
        </p:nvSpPr>
        <p:spPr bwMode="auto">
          <a:xfrm>
            <a:off x="2624138" y="6600825"/>
            <a:ext cx="3852862" cy="246221"/>
          </a:xfrm>
          <a:prstGeom prst="rect">
            <a:avLst/>
          </a:prstGeom>
          <a:solidFill>
            <a:srgbClr val="008000"/>
          </a:solidFill>
          <a:ln w="12700">
            <a:noFill/>
            <a:miter lim="800000"/>
            <a:headEnd/>
            <a:tailEnd/>
          </a:ln>
        </p:spPr>
        <p:txBody>
          <a:bodyPr>
            <a:spAutoFit/>
          </a:bodyPr>
          <a:lstStyle/>
          <a:p>
            <a:pPr algn="ctr">
              <a:spcBef>
                <a:spcPct val="30000"/>
              </a:spcBef>
              <a:defRPr/>
            </a:pPr>
            <a:r>
              <a:rPr lang="en-US" sz="1000" b="1">
                <a:solidFill>
                  <a:schemeClr val="bg1"/>
                </a:solidFill>
                <a:effectLst>
                  <a:outerShdw blurRad="38100" dist="38100" dir="2700000" algn="tl">
                    <a:srgbClr val="000000">
                      <a:alpha val="43137"/>
                    </a:srgbClr>
                  </a:outerShdw>
                </a:effectLst>
                <a:latin typeface="+mn-lt"/>
                <a:cs typeface="+mn-cs"/>
              </a:rPr>
              <a:t>U N C L A S S I F I E D</a:t>
            </a:r>
          </a:p>
        </p:txBody>
      </p:sp>
      <p:pic>
        <p:nvPicPr>
          <p:cNvPr id="11" name="Picture 2" descr="C:\Users\stephen.brzostowski\Desktop\deptofnavyusmc.jp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4514" y="14514"/>
            <a:ext cx="1128486" cy="112848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7"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71" r:id="rId10"/>
    <p:sldLayoutId id="214748377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har char="–"/>
        <a:defRPr sz="2800">
          <a:solidFill>
            <a:schemeClr val="tx1"/>
          </a:solidFill>
          <a:latin typeface="+mn-lt"/>
          <a:cs typeface="+mn-cs"/>
        </a:defRPr>
      </a:lvl2pPr>
      <a:lvl3pPr marL="1143000" indent="-228600" algn="l" rtl="0" eaLnBrk="0" fontAlgn="base" hangingPunct="0">
        <a:spcBef>
          <a:spcPct val="0"/>
        </a:spcBef>
        <a:spcAft>
          <a:spcPct val="0"/>
        </a:spcAft>
        <a:buChar char="•"/>
        <a:defRPr sz="2400">
          <a:solidFill>
            <a:schemeClr val="tx1"/>
          </a:solidFill>
          <a:latin typeface="+mn-lt"/>
          <a:cs typeface="+mn-cs"/>
        </a:defRPr>
      </a:lvl3pPr>
      <a:lvl4pPr marL="1600200" indent="-228600" algn="l" rtl="0" eaLnBrk="0" fontAlgn="base" hangingPunct="0">
        <a:spcBef>
          <a:spcPct val="0"/>
        </a:spcBef>
        <a:spcAft>
          <a:spcPct val="0"/>
        </a:spcAft>
        <a:buChar char="–"/>
        <a:defRPr sz="2000">
          <a:solidFill>
            <a:schemeClr val="tx1"/>
          </a:solidFill>
          <a:latin typeface="+mn-lt"/>
          <a:cs typeface="+mn-cs"/>
        </a:defRPr>
      </a:lvl4pPr>
      <a:lvl5pPr marL="2057400" indent="-228600" algn="l" rtl="0" eaLnBrk="0" fontAlgn="base" hangingPunct="0">
        <a:spcBef>
          <a:spcPct val="0"/>
        </a:spcBef>
        <a:spcAft>
          <a:spcPct val="0"/>
        </a:spcAft>
        <a:buChar char="»"/>
        <a:defRPr>
          <a:solidFill>
            <a:schemeClr val="tx1"/>
          </a:solidFill>
          <a:latin typeface="+mn-lt"/>
          <a:cs typeface="+mn-cs"/>
        </a:defRPr>
      </a:lvl5pPr>
      <a:lvl6pPr marL="2514600" indent="-228600" algn="l" rtl="0" fontAlgn="base">
        <a:spcBef>
          <a:spcPct val="0"/>
        </a:spcBef>
        <a:spcAft>
          <a:spcPct val="0"/>
        </a:spcAft>
        <a:buChar char="»"/>
        <a:defRPr>
          <a:solidFill>
            <a:schemeClr val="tx1"/>
          </a:solidFill>
          <a:latin typeface="+mn-lt"/>
          <a:cs typeface="+mn-cs"/>
        </a:defRPr>
      </a:lvl6pPr>
      <a:lvl7pPr marL="2971800" indent="-228600" algn="l" rtl="0" fontAlgn="base">
        <a:spcBef>
          <a:spcPct val="0"/>
        </a:spcBef>
        <a:spcAft>
          <a:spcPct val="0"/>
        </a:spcAft>
        <a:buChar char="»"/>
        <a:defRPr>
          <a:solidFill>
            <a:schemeClr val="tx1"/>
          </a:solidFill>
          <a:latin typeface="+mn-lt"/>
          <a:cs typeface="+mn-cs"/>
        </a:defRPr>
      </a:lvl7pPr>
      <a:lvl8pPr marL="3429000" indent="-228600" algn="l" rtl="0" fontAlgn="base">
        <a:spcBef>
          <a:spcPct val="0"/>
        </a:spcBef>
        <a:spcAft>
          <a:spcPct val="0"/>
        </a:spcAft>
        <a:buChar char="»"/>
        <a:defRPr>
          <a:solidFill>
            <a:schemeClr val="tx1"/>
          </a:solidFill>
          <a:latin typeface="+mn-lt"/>
          <a:cs typeface="+mn-cs"/>
        </a:defRPr>
      </a:lvl8pPr>
      <a:lvl9pPr marL="3886200" indent="-228600" algn="l" rtl="0" fontAlgn="base">
        <a:spcBef>
          <a:spcPct val="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6EE09-5C63-440F-9DE5-4B5597578C0F}" type="datetime1">
              <a:rPr lang="en-US" smtClean="0"/>
              <a:t>3/31/2016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E4B5B-593F-4B49-8292-2188D34E2D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6147" name="Text Placeholder 2"/>
          <p:cNvSpPr>
            <a:spLocks noGrp="1"/>
          </p:cNvSpPr>
          <p:nvPr>
            <p:ph type="body" idx="1"/>
          </p:nvPr>
        </p:nvSpPr>
        <p:spPr bwMode="auto">
          <a:xfrm>
            <a:off x="457200" y="1600200"/>
            <a:ext cx="8077200" cy="48006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txBox="1">
            <a:spLocks/>
          </p:cNvSpPr>
          <p:nvPr/>
        </p:nvSpPr>
        <p:spPr>
          <a:xfrm>
            <a:off x="1371600" y="228600"/>
            <a:ext cx="6400800" cy="1143000"/>
          </a:xfrm>
          <a:prstGeom prst="rect">
            <a:avLst/>
          </a:prstGeom>
        </p:spPr>
        <p:txBody>
          <a:bodyPr/>
          <a:lstStyle>
            <a:lvl1pPr algn="ctr" rtl="0" eaLnBrk="0" fontAlgn="base" hangingPunct="0">
              <a:spcBef>
                <a:spcPct val="0"/>
              </a:spcBef>
              <a:spcAft>
                <a:spcPct val="0"/>
              </a:spcAft>
              <a:defRPr sz="4000" kern="1200" spc="-1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146" algn="l" rtl="0" eaLnBrk="1" fontAlgn="base" hangingPunct="1">
              <a:spcBef>
                <a:spcPct val="0"/>
              </a:spcBef>
              <a:spcAft>
                <a:spcPct val="0"/>
              </a:spcAft>
              <a:defRPr sz="4600">
                <a:solidFill>
                  <a:schemeClr val="tx2"/>
                </a:solidFill>
                <a:latin typeface="Times New Roman" charset="0"/>
              </a:defRPr>
            </a:lvl6pPr>
            <a:lvl7pPr marL="914293" algn="l" rtl="0" eaLnBrk="1" fontAlgn="base" hangingPunct="1">
              <a:spcBef>
                <a:spcPct val="0"/>
              </a:spcBef>
              <a:spcAft>
                <a:spcPct val="0"/>
              </a:spcAft>
              <a:defRPr sz="4600">
                <a:solidFill>
                  <a:schemeClr val="tx2"/>
                </a:solidFill>
                <a:latin typeface="Times New Roman" charset="0"/>
              </a:defRPr>
            </a:lvl7pPr>
            <a:lvl8pPr marL="1371440" algn="l" rtl="0" eaLnBrk="1" fontAlgn="base" hangingPunct="1">
              <a:spcBef>
                <a:spcPct val="0"/>
              </a:spcBef>
              <a:spcAft>
                <a:spcPct val="0"/>
              </a:spcAft>
              <a:defRPr sz="4600">
                <a:solidFill>
                  <a:schemeClr val="tx2"/>
                </a:solidFill>
                <a:latin typeface="Times New Roman" charset="0"/>
              </a:defRPr>
            </a:lvl8pPr>
            <a:lvl9pPr marL="1828586" algn="l" rtl="0" eaLnBrk="1" fontAlgn="base" hangingPunct="1">
              <a:spcBef>
                <a:spcPct val="0"/>
              </a:spcBef>
              <a:spcAft>
                <a:spcPct val="0"/>
              </a:spcAft>
              <a:defRPr sz="4600">
                <a:solidFill>
                  <a:schemeClr val="tx2"/>
                </a:solidFill>
                <a:latin typeface="Times New Roman" charset="0"/>
              </a:defRPr>
            </a:lvl9pPr>
          </a:lstStyle>
          <a:p>
            <a:endParaRPr lang="en-US" dirty="0">
              <a:solidFill>
                <a:srgbClr val="D1282E"/>
              </a:solidFill>
            </a:endParaRPr>
          </a:p>
        </p:txBody>
      </p:sp>
      <p:sp>
        <p:nvSpPr>
          <p:cNvPr id="11" name="Slide Number Placeholder 5"/>
          <p:cNvSpPr>
            <a:spLocks noGrp="1"/>
          </p:cNvSpPr>
          <p:nvPr>
            <p:ph type="sldNum" sz="quarter" idx="4"/>
          </p:nvPr>
        </p:nvSpPr>
        <p:spPr>
          <a:xfrm>
            <a:off x="8763000" y="6553200"/>
            <a:ext cx="320675" cy="228600"/>
          </a:xfrm>
          <a:prstGeom prst="bracketPair">
            <a:avLst>
              <a:gd name="adj" fmla="val 17949"/>
            </a:avLst>
          </a:prstGeom>
          <a:ln w="19050">
            <a:solidFill>
              <a:schemeClr val="tx1"/>
            </a:solidFill>
          </a:ln>
        </p:spPr>
        <p:txBody>
          <a:bodyPr vert="horz" lIns="0" tIns="0" rIns="0" bIns="0" rtlCol="0" anchor="ctr"/>
          <a:lstStyle>
            <a:lvl1pPr algn="ctr" eaLnBrk="0" fontAlgn="auto" hangingPunct="0">
              <a:spcBef>
                <a:spcPts val="0"/>
              </a:spcBef>
              <a:spcAft>
                <a:spcPts val="0"/>
              </a:spcAft>
              <a:defRPr sz="1800" baseline="0">
                <a:solidFill>
                  <a:srgbClr val="FF0000"/>
                </a:solidFill>
                <a:effectLst>
                  <a:outerShdw blurRad="38100" dist="38100" dir="2700000" algn="tl">
                    <a:srgbClr val="000000">
                      <a:alpha val="43137"/>
                    </a:srgbClr>
                  </a:outerShdw>
                </a:effectLst>
                <a:latin typeface="+mn-lt"/>
                <a:cs typeface="Tahoma" pitchFamily="34" charset="0"/>
              </a:defRPr>
            </a:lvl1pPr>
          </a:lstStyle>
          <a:p>
            <a:pPr>
              <a:defRPr/>
            </a:pPr>
            <a:fld id="{2A215C8E-3852-4995-A81D-35309920CD00}" type="slidenum">
              <a:rPr lang="en-US" smtClean="0"/>
              <a:pPr>
                <a:defRPr/>
              </a:pPr>
              <a:t>‹#›</a:t>
            </a:fld>
            <a:endParaRPr lang="en-US" dirty="0"/>
          </a:p>
        </p:txBody>
      </p:sp>
      <p:sp>
        <p:nvSpPr>
          <p:cNvPr id="12" name="Line 5"/>
          <p:cNvSpPr>
            <a:spLocks noChangeShapeType="1"/>
          </p:cNvSpPr>
          <p:nvPr userDrawn="1"/>
        </p:nvSpPr>
        <p:spPr bwMode="auto">
          <a:xfrm>
            <a:off x="0" y="1232647"/>
            <a:ext cx="9144000" cy="0"/>
          </a:xfrm>
          <a:prstGeom prst="line">
            <a:avLst/>
          </a:prstGeom>
          <a:noFill/>
          <a:ln w="57150" cap="rnd">
            <a:solidFill>
              <a:srgbClr val="FF0000"/>
            </a:solidFill>
            <a:round/>
            <a:headEnd/>
            <a:tailEnd/>
          </a:ln>
        </p:spPr>
        <p:txBody>
          <a:bodyPr wrap="none" anchor="ctr"/>
          <a:lstStyle/>
          <a:p>
            <a:endParaRPr lang="en-US"/>
          </a:p>
        </p:txBody>
      </p:sp>
      <p:pic>
        <p:nvPicPr>
          <p:cNvPr id="13" name="Picture 2" descr="C:\Users\stephen.brzostowski\Desktop\deptofnavyusmc.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514" y="14514"/>
            <a:ext cx="1128486" cy="11284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userDrawn="1"/>
        </p:nvSpPr>
        <p:spPr bwMode="auto">
          <a:xfrm>
            <a:off x="2624138" y="6600825"/>
            <a:ext cx="3852862" cy="246221"/>
          </a:xfrm>
          <a:prstGeom prst="rect">
            <a:avLst/>
          </a:prstGeom>
          <a:solidFill>
            <a:srgbClr val="008000"/>
          </a:solidFill>
          <a:ln w="12700">
            <a:noFill/>
            <a:miter lim="800000"/>
            <a:headEnd/>
            <a:tailEnd/>
          </a:ln>
        </p:spPr>
        <p:txBody>
          <a:bodyPr>
            <a:spAutoFit/>
          </a:bodyPr>
          <a:lstStyle/>
          <a:p>
            <a:pPr algn="ctr">
              <a:spcBef>
                <a:spcPct val="30000"/>
              </a:spcBef>
              <a:defRPr/>
            </a:pPr>
            <a:r>
              <a:rPr lang="en-US" sz="1000" b="1">
                <a:solidFill>
                  <a:schemeClr val="bg1"/>
                </a:solidFill>
                <a:effectLst>
                  <a:outerShdw blurRad="38100" dist="38100" dir="2700000" algn="tl">
                    <a:srgbClr val="000000">
                      <a:alpha val="43137"/>
                    </a:srgbClr>
                  </a:outerShdw>
                </a:effectLst>
                <a:latin typeface="+mn-lt"/>
                <a:cs typeface="+mn-cs"/>
              </a:rPr>
              <a:t>U N C L A S S I F I E D</a:t>
            </a:r>
          </a:p>
        </p:txBody>
      </p:sp>
    </p:spTree>
    <p:extLst>
      <p:ext uri="{BB962C8B-B14F-4D97-AF65-F5344CB8AC3E}">
        <p14:creationId xmlns:p14="http://schemas.microsoft.com/office/powerpoint/2010/main" val="320774068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8"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spc="-1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146" algn="l" rtl="0" eaLnBrk="1" fontAlgn="base" hangingPunct="1">
        <a:spcBef>
          <a:spcPct val="0"/>
        </a:spcBef>
        <a:spcAft>
          <a:spcPct val="0"/>
        </a:spcAft>
        <a:defRPr sz="4600">
          <a:solidFill>
            <a:schemeClr val="tx2"/>
          </a:solidFill>
          <a:latin typeface="Times New Roman" charset="0"/>
        </a:defRPr>
      </a:lvl6pPr>
      <a:lvl7pPr marL="914293" algn="l" rtl="0" eaLnBrk="1" fontAlgn="base" hangingPunct="1">
        <a:spcBef>
          <a:spcPct val="0"/>
        </a:spcBef>
        <a:spcAft>
          <a:spcPct val="0"/>
        </a:spcAft>
        <a:defRPr sz="4600">
          <a:solidFill>
            <a:schemeClr val="tx2"/>
          </a:solidFill>
          <a:latin typeface="Times New Roman" charset="0"/>
        </a:defRPr>
      </a:lvl7pPr>
      <a:lvl8pPr marL="1371440" algn="l" rtl="0" eaLnBrk="1" fontAlgn="base" hangingPunct="1">
        <a:spcBef>
          <a:spcPct val="0"/>
        </a:spcBef>
        <a:spcAft>
          <a:spcPct val="0"/>
        </a:spcAft>
        <a:defRPr sz="4600">
          <a:solidFill>
            <a:schemeClr val="tx2"/>
          </a:solidFill>
          <a:latin typeface="Times New Roman" charset="0"/>
        </a:defRPr>
      </a:lvl8pPr>
      <a:lvl9pPr marL="1828586" algn="l" rtl="0" eaLnBrk="1" fontAlgn="base" hangingPunct="1">
        <a:spcBef>
          <a:spcPct val="0"/>
        </a:spcBef>
        <a:spcAft>
          <a:spcPct val="0"/>
        </a:spcAft>
        <a:defRPr sz="4600">
          <a:solidFill>
            <a:schemeClr val="tx2"/>
          </a:solidFill>
          <a:latin typeface="Times New Roman" charset="0"/>
        </a:defRPr>
      </a:lvl9pPr>
    </p:titleStyle>
    <p:bodyStyle>
      <a:lvl1pPr marL="341313" indent="-227013"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38175" indent="-227013" algn="l" rtl="0" eaLnBrk="0" fontAlgn="base" hangingPunct="0">
        <a:spcBef>
          <a:spcPct val="20000"/>
        </a:spcBef>
        <a:spcAft>
          <a:spcPct val="0"/>
        </a:spcAft>
        <a:buClr>
          <a:srgbClr val="7F7F7F"/>
        </a:buClr>
        <a:buFont typeface="Arial" panose="020B0604020202020204" pitchFamily="34" charset="0"/>
        <a:buChar char="–"/>
        <a:defRPr sz="2400" kern="1200">
          <a:solidFill>
            <a:schemeClr val="tx1"/>
          </a:solidFill>
          <a:latin typeface="+mn-lt"/>
          <a:ea typeface="+mn-ea"/>
          <a:cs typeface="+mn-cs"/>
        </a:defRPr>
      </a:lvl2pPr>
      <a:lvl3pPr marL="1003300" indent="-227013" algn="l" rtl="0" eaLnBrk="0" fontAlgn="base" hangingPunct="0">
        <a:spcBef>
          <a:spcPct val="20000"/>
        </a:spcBef>
        <a:spcAft>
          <a:spcPct val="0"/>
        </a:spcAft>
        <a:buClr>
          <a:srgbClr val="7F7F7F"/>
        </a:buClr>
        <a:buFont typeface="Arial" charset="0"/>
        <a:buChar char="•"/>
        <a:defRPr kern="1200">
          <a:solidFill>
            <a:schemeClr val="tx1"/>
          </a:solidFill>
          <a:latin typeface="+mn-lt"/>
          <a:ea typeface="+mn-ea"/>
          <a:cs typeface="+mn-cs"/>
        </a:defRPr>
      </a:lvl3pPr>
      <a:lvl4pPr marL="1277938" indent="-227013" algn="l" rtl="0" eaLnBrk="0" fontAlgn="base" hangingPunct="0">
        <a:spcBef>
          <a:spcPct val="20000"/>
        </a:spcBef>
        <a:spcAft>
          <a:spcPct val="0"/>
        </a:spcAft>
        <a:buClr>
          <a:srgbClr val="7F7F7F"/>
        </a:buClr>
        <a:buFont typeface="Arial" panose="020B0604020202020204" pitchFamily="34" charset="0"/>
        <a:buChar char="–"/>
        <a:defRPr sz="1600" kern="1200">
          <a:solidFill>
            <a:schemeClr val="tx1"/>
          </a:solidFill>
          <a:latin typeface="+mn-lt"/>
          <a:ea typeface="+mn-ea"/>
          <a:cs typeface="+mn-cs"/>
        </a:defRPr>
      </a:lvl4pPr>
      <a:lvl5pPr marL="1552575" indent="-227013" algn="l" rtl="0" eaLnBrk="0" fontAlgn="base" hangingPunct="0">
        <a:spcBef>
          <a:spcPct val="20000"/>
        </a:spcBef>
        <a:spcAft>
          <a:spcPct val="0"/>
        </a:spcAft>
        <a:buClr>
          <a:srgbClr val="7F7F7F"/>
        </a:buClr>
        <a:buFont typeface="Arial" charset="0"/>
        <a:buChar char="•"/>
        <a:defRPr sz="1400" kern="1200">
          <a:solidFill>
            <a:schemeClr val="tx1"/>
          </a:solidFill>
          <a:latin typeface="+mn-lt"/>
          <a:ea typeface="+mn-ea"/>
          <a:cs typeface="+mn-cs"/>
        </a:defRPr>
      </a:lvl5pPr>
      <a:lvl6pPr marL="1737157" indent="-182859" algn="l" defTabSz="91429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015" indent="-182859" algn="l" defTabSz="91429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74" indent="-182859" algn="l" defTabSz="91429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733" indent="-182859" algn="l" defTabSz="91429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file:///O:\Graphics\BRIEFS\CSSARS\pics&amp;logos\redbar.JPG"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24.gif"/><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O:\Graphics\BRIEFS\CSSARS\pics&amp;logos\redbar.JPG"/>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0"/>
            <a:ext cx="269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225px-II_MEF_insignia"/>
          <p:cNvPicPr>
            <a:picLocks noChangeAspect="1" noChangeArrowheads="1"/>
          </p:cNvPicPr>
          <p:nvPr/>
        </p:nvPicPr>
        <p:blipFill>
          <a:blip r:embed="rId5" cstate="print"/>
          <a:srcRect/>
          <a:stretch>
            <a:fillRect/>
          </a:stretch>
        </p:blipFill>
        <p:spPr bwMode="auto">
          <a:xfrm>
            <a:off x="4955186" y="1597992"/>
            <a:ext cx="1140814" cy="1297608"/>
          </a:xfrm>
          <a:prstGeom prst="rect">
            <a:avLst/>
          </a:prstGeom>
          <a:noFill/>
          <a:ln w="9525">
            <a:noFill/>
            <a:miter lim="800000"/>
            <a:headEnd/>
            <a:tailEnd/>
          </a:ln>
        </p:spPr>
      </p:pic>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30417" y="3288982"/>
            <a:ext cx="1256183" cy="1203842"/>
          </a:xfrm>
          <a:prstGeom prst="rect">
            <a:avLst/>
          </a:prstGeom>
        </p:spPr>
      </p:pic>
      <p:pic>
        <p:nvPicPr>
          <p:cNvPr id="10" name="Picture 9" descr="C:\Users\john.roach\AppData\Local\Microsoft\Windows\Temporary Internet Files\Content.Outlook\GS05INRR\Coin 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3199" y="1600200"/>
            <a:ext cx="1219201" cy="1222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38400" y="3276600"/>
            <a:ext cx="1257387" cy="12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rotWithShape="1">
          <a:blip r:embed="rId9" cstate="email">
            <a:extLst>
              <a:ext uri="{28A0092B-C50C-407E-A947-70E740481C1C}">
                <a14:useLocalDpi xmlns:a14="http://schemas.microsoft.com/office/drawing/2010/main"/>
              </a:ext>
            </a:extLst>
          </a:blip>
          <a:srcRect/>
          <a:stretch/>
        </p:blipFill>
        <p:spPr bwMode="auto">
          <a:xfrm>
            <a:off x="3968588" y="3200400"/>
            <a:ext cx="1289212" cy="1295400"/>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772400" y="3238856"/>
            <a:ext cx="946619" cy="1279328"/>
          </a:xfrm>
          <a:prstGeom prst="rect">
            <a:avLst/>
          </a:prstGeom>
        </p:spPr>
      </p:pic>
      <p:pic>
        <p:nvPicPr>
          <p:cNvPr id="15"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01547" y="4874370"/>
            <a:ext cx="1224451" cy="122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bwMode="auto">
          <a:xfrm>
            <a:off x="2249714" y="38100"/>
            <a:ext cx="6589486" cy="1470025"/>
          </a:xfrm>
          <a:prstGeom prst="rect">
            <a:avLst/>
          </a:prstGeom>
          <a:noFill/>
          <a:ln>
            <a:miter lim="800000"/>
            <a:headEnd/>
            <a:tailEnd/>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Civil Affairs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Capabilities Brief</a:t>
            </a:r>
          </a:p>
        </p:txBody>
      </p:sp>
      <p:sp>
        <p:nvSpPr>
          <p:cNvPr id="6" name="TextBox 5"/>
          <p:cNvSpPr txBox="1"/>
          <p:nvPr/>
        </p:nvSpPr>
        <p:spPr>
          <a:xfrm>
            <a:off x="3138737" y="2743200"/>
            <a:ext cx="1280863" cy="307777"/>
          </a:xfrm>
          <a:prstGeom prst="rect">
            <a:avLst/>
          </a:prstGeom>
          <a:noFill/>
        </p:spPr>
        <p:txBody>
          <a:bodyPr wrap="none" rtlCol="0">
            <a:spAutoFit/>
          </a:bodyPr>
          <a:lstStyle/>
          <a:p>
            <a:r>
              <a:rPr lang="en-US" sz="1400" dirty="0" smtClean="0"/>
              <a:t>I MEF CA </a:t>
            </a:r>
            <a:r>
              <a:rPr lang="en-US" sz="1400" dirty="0" err="1" smtClean="0"/>
              <a:t>Det</a:t>
            </a:r>
            <a:endParaRPr lang="en-US" sz="1400" dirty="0"/>
          </a:p>
        </p:txBody>
      </p:sp>
      <p:sp>
        <p:nvSpPr>
          <p:cNvPr id="20" name="TextBox 19"/>
          <p:cNvSpPr txBox="1"/>
          <p:nvPr/>
        </p:nvSpPr>
        <p:spPr>
          <a:xfrm>
            <a:off x="4841643" y="2743200"/>
            <a:ext cx="1330557" cy="307777"/>
          </a:xfrm>
          <a:prstGeom prst="rect">
            <a:avLst/>
          </a:prstGeom>
          <a:noFill/>
        </p:spPr>
        <p:txBody>
          <a:bodyPr wrap="none" rtlCol="0">
            <a:spAutoFit/>
          </a:bodyPr>
          <a:lstStyle/>
          <a:p>
            <a:r>
              <a:rPr lang="en-US" sz="1400" dirty="0" smtClean="0"/>
              <a:t>II MEF CA </a:t>
            </a:r>
            <a:r>
              <a:rPr lang="en-US" sz="1400" dirty="0" err="1" smtClean="0"/>
              <a:t>Det</a:t>
            </a:r>
            <a:endParaRPr lang="en-US" sz="1400" dirty="0"/>
          </a:p>
        </p:txBody>
      </p:sp>
      <p:sp>
        <p:nvSpPr>
          <p:cNvPr id="21" name="TextBox 20"/>
          <p:cNvSpPr txBox="1"/>
          <p:nvPr/>
        </p:nvSpPr>
        <p:spPr>
          <a:xfrm>
            <a:off x="6477000" y="2743200"/>
            <a:ext cx="1380250" cy="307777"/>
          </a:xfrm>
          <a:prstGeom prst="rect">
            <a:avLst/>
          </a:prstGeom>
          <a:noFill/>
        </p:spPr>
        <p:txBody>
          <a:bodyPr wrap="none" rtlCol="0">
            <a:spAutoFit/>
          </a:bodyPr>
          <a:lstStyle/>
          <a:p>
            <a:r>
              <a:rPr lang="en-US" sz="1400" dirty="0" smtClean="0"/>
              <a:t>III MEF CA </a:t>
            </a:r>
            <a:r>
              <a:rPr lang="en-US" sz="1400" dirty="0" err="1" smtClean="0"/>
              <a:t>Det</a:t>
            </a:r>
            <a:endParaRPr lang="en-US" sz="1400" dirty="0"/>
          </a:p>
        </p:txBody>
      </p:sp>
      <p:sp>
        <p:nvSpPr>
          <p:cNvPr id="22" name="TextBox 21"/>
          <p:cNvSpPr txBox="1"/>
          <p:nvPr/>
        </p:nvSpPr>
        <p:spPr>
          <a:xfrm>
            <a:off x="4267200" y="6166991"/>
            <a:ext cx="2458780" cy="538609"/>
          </a:xfrm>
          <a:prstGeom prst="rect">
            <a:avLst/>
          </a:prstGeom>
          <a:noFill/>
        </p:spPr>
        <p:txBody>
          <a:bodyPr wrap="square" rtlCol="0">
            <a:spAutoFit/>
          </a:bodyPr>
          <a:lstStyle/>
          <a:p>
            <a:pPr algn="ctr"/>
            <a:r>
              <a:rPr lang="en-US" sz="1400" dirty="0" smtClean="0"/>
              <a:t>MCCMOS (MOS Training)</a:t>
            </a:r>
          </a:p>
          <a:p>
            <a:pPr algn="ctr"/>
            <a:r>
              <a:rPr lang="en-US" sz="1000" dirty="0" smtClean="0"/>
              <a:t>Quantico, VA</a:t>
            </a:r>
            <a:endParaRPr lang="en-US" sz="1000" dirty="0"/>
          </a:p>
        </p:txBody>
      </p:sp>
      <p:sp>
        <p:nvSpPr>
          <p:cNvPr id="23" name="TextBox 22"/>
          <p:cNvSpPr txBox="1"/>
          <p:nvPr/>
        </p:nvSpPr>
        <p:spPr>
          <a:xfrm>
            <a:off x="2324587" y="4384357"/>
            <a:ext cx="1382110" cy="538609"/>
          </a:xfrm>
          <a:prstGeom prst="rect">
            <a:avLst/>
          </a:prstGeom>
          <a:noFill/>
        </p:spPr>
        <p:txBody>
          <a:bodyPr wrap="none" rtlCol="0">
            <a:spAutoFit/>
          </a:bodyPr>
          <a:lstStyle/>
          <a:p>
            <a:pPr algn="ctr"/>
            <a:r>
              <a:rPr lang="en-US" sz="1400" dirty="0" smtClean="0"/>
              <a:t>1st CAG</a:t>
            </a:r>
          </a:p>
          <a:p>
            <a:pPr algn="ctr"/>
            <a:r>
              <a:rPr lang="en-US" sz="1000" dirty="0" smtClean="0"/>
              <a:t>Camp Pendleton, CA</a:t>
            </a:r>
            <a:endParaRPr lang="en-US" sz="1000" dirty="0"/>
          </a:p>
        </p:txBody>
      </p:sp>
      <p:sp>
        <p:nvSpPr>
          <p:cNvPr id="27" name="TextBox 26"/>
          <p:cNvSpPr txBox="1"/>
          <p:nvPr/>
        </p:nvSpPr>
        <p:spPr>
          <a:xfrm>
            <a:off x="4064787" y="4384357"/>
            <a:ext cx="1079143" cy="538609"/>
          </a:xfrm>
          <a:prstGeom prst="rect">
            <a:avLst/>
          </a:prstGeom>
          <a:noFill/>
        </p:spPr>
        <p:txBody>
          <a:bodyPr wrap="none" rtlCol="0">
            <a:spAutoFit/>
          </a:bodyPr>
          <a:lstStyle/>
          <a:p>
            <a:pPr algn="ctr"/>
            <a:r>
              <a:rPr lang="en-US" sz="1400" dirty="0" smtClean="0"/>
              <a:t>2D CAG</a:t>
            </a:r>
          </a:p>
          <a:p>
            <a:pPr algn="ctr"/>
            <a:r>
              <a:rPr lang="en-US" sz="1000" dirty="0" smtClean="0"/>
              <a:t>Washington DC</a:t>
            </a:r>
            <a:endParaRPr lang="en-US" sz="1000" dirty="0"/>
          </a:p>
        </p:txBody>
      </p:sp>
      <p:sp>
        <p:nvSpPr>
          <p:cNvPr id="28" name="TextBox 27"/>
          <p:cNvSpPr txBox="1"/>
          <p:nvPr/>
        </p:nvSpPr>
        <p:spPr>
          <a:xfrm>
            <a:off x="5953643" y="4384357"/>
            <a:ext cx="1055097" cy="538609"/>
          </a:xfrm>
          <a:prstGeom prst="rect">
            <a:avLst/>
          </a:prstGeom>
          <a:noFill/>
        </p:spPr>
        <p:txBody>
          <a:bodyPr wrap="none" rtlCol="0">
            <a:spAutoFit/>
          </a:bodyPr>
          <a:lstStyle/>
          <a:p>
            <a:pPr algn="ctr"/>
            <a:r>
              <a:rPr lang="en-US" sz="1400" dirty="0" smtClean="0"/>
              <a:t>3D CAG</a:t>
            </a:r>
          </a:p>
          <a:p>
            <a:pPr algn="ctr"/>
            <a:r>
              <a:rPr lang="en-US" sz="1000" dirty="0" smtClean="0"/>
              <a:t>Great Lakes, IL</a:t>
            </a:r>
            <a:endParaRPr lang="en-US" sz="1000" dirty="0"/>
          </a:p>
        </p:txBody>
      </p:sp>
      <p:sp>
        <p:nvSpPr>
          <p:cNvPr id="29" name="TextBox 28"/>
          <p:cNvSpPr txBox="1"/>
          <p:nvPr/>
        </p:nvSpPr>
        <p:spPr>
          <a:xfrm>
            <a:off x="7804827" y="4384357"/>
            <a:ext cx="872355" cy="538609"/>
          </a:xfrm>
          <a:prstGeom prst="rect">
            <a:avLst/>
          </a:prstGeom>
          <a:noFill/>
        </p:spPr>
        <p:txBody>
          <a:bodyPr wrap="none" rtlCol="0">
            <a:spAutoFit/>
          </a:bodyPr>
          <a:lstStyle/>
          <a:p>
            <a:pPr algn="ctr"/>
            <a:r>
              <a:rPr lang="en-US" sz="1400" dirty="0" smtClean="0"/>
              <a:t>4th CAG</a:t>
            </a:r>
          </a:p>
          <a:p>
            <a:pPr algn="ctr"/>
            <a:r>
              <a:rPr lang="en-US" sz="1000" dirty="0" smtClean="0"/>
              <a:t>Hialeah, FL</a:t>
            </a:r>
            <a:endParaRPr lang="en-US" sz="1000" dirty="0"/>
          </a:p>
        </p:txBody>
      </p:sp>
      <p:pic>
        <p:nvPicPr>
          <p:cNvPr id="26"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80781" y="1597992"/>
            <a:ext cx="1263572" cy="11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p:spPr>
        <p:txBody>
          <a:bodyPr anchor="ctr"/>
          <a:lst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a:lstStyle>
          <a:p>
            <a:pPr eaLnBrk="1" fontAlgn="auto" hangingPunct="1">
              <a:spcAft>
                <a:spcPts val="0"/>
              </a:spcAft>
              <a:defRPr/>
            </a:pPr>
            <a:r>
              <a:rPr lang="en-US" kern="0" dirty="0" smtClean="0">
                <a:latin typeface="+mn-lt"/>
              </a:rPr>
              <a:t>Concept of Marine CA </a:t>
            </a:r>
          </a:p>
          <a:p>
            <a:pPr eaLnBrk="1" fontAlgn="auto" hangingPunct="1">
              <a:spcAft>
                <a:spcPts val="0"/>
              </a:spcAft>
              <a:defRPr/>
            </a:pPr>
            <a:r>
              <a:rPr lang="en-US" kern="0" dirty="0" smtClean="0">
                <a:latin typeface="+mn-lt"/>
              </a:rPr>
              <a:t>Employment</a:t>
            </a:r>
            <a:endParaRPr lang="en-US" kern="0" dirty="0">
              <a:latin typeface="+mn-lt"/>
            </a:endParaRPr>
          </a:p>
        </p:txBody>
      </p:sp>
      <p:sp>
        <p:nvSpPr>
          <p:cNvPr id="3" name="Slide Number Placeholder 2"/>
          <p:cNvSpPr>
            <a:spLocks noGrp="1"/>
          </p:cNvSpPr>
          <p:nvPr>
            <p:ph type="sldNum" sz="quarter" idx="10"/>
          </p:nvPr>
        </p:nvSpPr>
        <p:spPr/>
        <p:txBody>
          <a:bodyPr/>
          <a:lstStyle/>
          <a:p>
            <a:pPr>
              <a:defRPr/>
            </a:pPr>
            <a:fld id="{74CA28FE-0CB0-4716-97C6-2C1B21EAAFDA}" type="slidenum">
              <a:rPr lang="en-US" smtClean="0"/>
              <a:pPr>
                <a:defRPr/>
              </a:pPr>
              <a:t>10</a:t>
            </a:fld>
            <a:endParaRPr lang="en-US"/>
          </a:p>
        </p:txBody>
      </p:sp>
      <p:grpSp>
        <p:nvGrpSpPr>
          <p:cNvPr id="8" name="Group 7"/>
          <p:cNvGrpSpPr/>
          <p:nvPr/>
        </p:nvGrpSpPr>
        <p:grpSpPr>
          <a:xfrm>
            <a:off x="400404" y="1254456"/>
            <a:ext cx="8382000" cy="4114800"/>
            <a:chOff x="152400" y="1371600"/>
            <a:chExt cx="8839200" cy="4370832"/>
          </a:xfrm>
        </p:grpSpPr>
        <p:pic>
          <p:nvPicPr>
            <p:cNvPr id="4098" name="Picture 2" descr="C:\Users\stephen.brzostowski\Desktop\MAGTF-RO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39200" cy="43708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2629" y="3659333"/>
              <a:ext cx="1360331" cy="326928"/>
            </a:xfrm>
            <a:prstGeom prst="rect">
              <a:avLst/>
            </a:prstGeom>
          </p:spPr>
          <p:txBody>
            <a:bodyPr wrap="none">
              <a:spAutoFit/>
            </a:bodyPr>
            <a:lstStyle/>
            <a:p>
              <a:r>
                <a:rPr lang="en-US" sz="1400" b="1" dirty="0"/>
                <a:t>1 x CA Team </a:t>
              </a:r>
              <a:endParaRPr lang="en-US" sz="1400" dirty="0"/>
            </a:p>
          </p:txBody>
        </p:sp>
        <p:sp>
          <p:nvSpPr>
            <p:cNvPr id="4" name="Rectangle 3"/>
            <p:cNvSpPr/>
            <p:nvPr/>
          </p:nvSpPr>
          <p:spPr>
            <a:xfrm>
              <a:off x="4343949" y="3657600"/>
              <a:ext cx="1132663" cy="326928"/>
            </a:xfrm>
            <a:prstGeom prst="rect">
              <a:avLst/>
            </a:prstGeom>
          </p:spPr>
          <p:txBody>
            <a:bodyPr wrap="none">
              <a:spAutoFit/>
            </a:bodyPr>
            <a:lstStyle/>
            <a:p>
              <a:r>
                <a:rPr lang="en-US" sz="1400" b="1" dirty="0"/>
                <a:t>1 x CA </a:t>
              </a:r>
              <a:r>
                <a:rPr lang="en-US" sz="1400" b="1" dirty="0" err="1" smtClean="0"/>
                <a:t>Det</a:t>
              </a:r>
              <a:endParaRPr lang="en-US" sz="1400" b="1" dirty="0"/>
            </a:p>
          </p:txBody>
        </p:sp>
        <p:sp>
          <p:nvSpPr>
            <p:cNvPr id="6" name="Rectangle 5"/>
            <p:cNvSpPr/>
            <p:nvPr/>
          </p:nvSpPr>
          <p:spPr>
            <a:xfrm>
              <a:off x="5947757" y="3593068"/>
              <a:ext cx="2139461" cy="326928"/>
            </a:xfrm>
            <a:prstGeom prst="rect">
              <a:avLst/>
            </a:prstGeom>
          </p:spPr>
          <p:txBody>
            <a:bodyPr wrap="square">
              <a:spAutoFit/>
            </a:bodyPr>
            <a:lstStyle/>
            <a:p>
              <a:r>
                <a:rPr lang="en-US" sz="1400" b="1" dirty="0"/>
                <a:t>1 x CA </a:t>
              </a:r>
              <a:r>
                <a:rPr lang="en-US" sz="1400" b="1" dirty="0" err="1"/>
                <a:t>Det</a:t>
              </a:r>
              <a:r>
                <a:rPr lang="en-US" sz="1400" b="1" dirty="0"/>
                <a:t> </a:t>
              </a:r>
              <a:r>
                <a:rPr lang="en-US" sz="1400" b="1" dirty="0" smtClean="0"/>
                <a:t> + 1 </a:t>
              </a:r>
              <a:r>
                <a:rPr lang="en-US" sz="1400" b="1" dirty="0"/>
                <a:t>x </a:t>
              </a:r>
              <a:r>
                <a:rPr lang="en-US" sz="1400" b="1" dirty="0" smtClean="0"/>
                <a:t>CAG</a:t>
              </a:r>
              <a:endParaRPr lang="en-US" sz="1400" dirty="0"/>
            </a:p>
          </p:txBody>
        </p:sp>
      </p:grpSp>
      <p:sp>
        <p:nvSpPr>
          <p:cNvPr id="7" name="Rectangle 6"/>
          <p:cNvSpPr/>
          <p:nvPr/>
        </p:nvSpPr>
        <p:spPr>
          <a:xfrm>
            <a:off x="400050" y="5108644"/>
            <a:ext cx="8610600" cy="1569660"/>
          </a:xfrm>
          <a:prstGeom prst="rect">
            <a:avLst/>
          </a:prstGeom>
        </p:spPr>
        <p:txBody>
          <a:bodyPr wrap="square">
            <a:spAutoFit/>
          </a:bodyPr>
          <a:lstStyle/>
          <a:p>
            <a:endParaRPr lang="en-US" sz="1200" dirty="0"/>
          </a:p>
          <a:p>
            <a:pPr>
              <a:spcBef>
                <a:spcPts val="0"/>
              </a:spcBef>
              <a:buFont typeface="Arial" pitchFamily="34" charset="0"/>
              <a:buChar char="•"/>
            </a:pPr>
            <a:r>
              <a:rPr lang="en-US" sz="1200" b="1" dirty="0"/>
              <a:t>  Marine Expeditionary Unit (MEU) or </a:t>
            </a:r>
            <a:r>
              <a:rPr lang="en-US" sz="1200" b="1" dirty="0" smtClean="0"/>
              <a:t>Battalion </a:t>
            </a:r>
            <a:endParaRPr lang="en-US" sz="1200" b="1" dirty="0"/>
          </a:p>
          <a:p>
            <a:pPr lvl="1">
              <a:spcBef>
                <a:spcPts val="0"/>
              </a:spcBef>
            </a:pPr>
            <a:r>
              <a:rPr lang="en-US" sz="1200" dirty="0"/>
              <a:t>-   </a:t>
            </a:r>
            <a:r>
              <a:rPr lang="en-US" sz="1200" dirty="0" smtClean="0"/>
              <a:t>  CA </a:t>
            </a:r>
            <a:r>
              <a:rPr lang="en-US" sz="1200" dirty="0" smtClean="0"/>
              <a:t>Team </a:t>
            </a:r>
            <a:r>
              <a:rPr lang="en-US" sz="1200" dirty="0"/>
              <a:t>= </a:t>
            </a:r>
            <a:r>
              <a:rPr lang="en-US" sz="1200" dirty="0" smtClean="0"/>
              <a:t>7 </a:t>
            </a:r>
            <a:r>
              <a:rPr lang="en-US" sz="1200" dirty="0"/>
              <a:t>Marines </a:t>
            </a:r>
            <a:r>
              <a:rPr lang="en-US" sz="1200" dirty="0" smtClean="0"/>
              <a:t>AC or 5 </a:t>
            </a:r>
            <a:r>
              <a:rPr lang="en-US" sz="1200" dirty="0"/>
              <a:t>Marines </a:t>
            </a:r>
            <a:r>
              <a:rPr lang="en-US" sz="1200" dirty="0" smtClean="0"/>
              <a:t>RC</a:t>
            </a:r>
            <a:endParaRPr lang="en-US" sz="1200" dirty="0"/>
          </a:p>
          <a:p>
            <a:pPr>
              <a:spcBef>
                <a:spcPts val="0"/>
              </a:spcBef>
              <a:buFont typeface="Arial" pitchFamily="34" charset="0"/>
              <a:buChar char="•"/>
            </a:pPr>
            <a:r>
              <a:rPr lang="en-US" sz="1200" b="1" dirty="0"/>
              <a:t> Marine Expeditionary Brigade (MEB) or </a:t>
            </a:r>
            <a:r>
              <a:rPr lang="en-US" sz="1200" b="1" dirty="0" smtClean="0"/>
              <a:t>Regimental Combat Team (RCT)</a:t>
            </a:r>
            <a:endParaRPr lang="en-US" sz="1200" b="1" dirty="0"/>
          </a:p>
          <a:p>
            <a:pPr marL="742950" lvl="1" indent="-285750">
              <a:spcBef>
                <a:spcPts val="0"/>
              </a:spcBef>
              <a:buFontTx/>
              <a:buChar char="-"/>
            </a:pPr>
            <a:r>
              <a:rPr lang="en-US" sz="1200" dirty="0" err="1"/>
              <a:t>Det</a:t>
            </a:r>
            <a:r>
              <a:rPr lang="en-US" sz="1200" dirty="0"/>
              <a:t> = 51 Marines </a:t>
            </a:r>
            <a:r>
              <a:rPr lang="en-US" sz="1200" dirty="0" smtClean="0"/>
              <a:t>AC or </a:t>
            </a:r>
            <a:r>
              <a:rPr lang="en-US" sz="1200" dirty="0"/>
              <a:t>25 Marines </a:t>
            </a:r>
            <a:r>
              <a:rPr lang="en-US" sz="1200" dirty="0" smtClean="0"/>
              <a:t>RC</a:t>
            </a:r>
            <a:endParaRPr lang="en-US" sz="1200" dirty="0"/>
          </a:p>
          <a:p>
            <a:pPr>
              <a:spcBef>
                <a:spcPts val="0"/>
              </a:spcBef>
              <a:buFont typeface="Arial" pitchFamily="34" charset="0"/>
              <a:buChar char="•"/>
            </a:pPr>
            <a:r>
              <a:rPr lang="en-US" sz="1200" b="1" dirty="0"/>
              <a:t> Marine Expeditionary Force (MEF</a:t>
            </a:r>
            <a:r>
              <a:rPr lang="en-US" sz="1200" b="1" dirty="0" smtClean="0"/>
              <a:t>)</a:t>
            </a:r>
            <a:endParaRPr lang="en-US" sz="1200" b="1" dirty="0"/>
          </a:p>
          <a:p>
            <a:pPr marL="742950" lvl="1" indent="-285750">
              <a:spcBef>
                <a:spcPts val="0"/>
              </a:spcBef>
              <a:buFontTx/>
              <a:buChar char="-"/>
            </a:pPr>
            <a:r>
              <a:rPr lang="en-US" sz="1200" dirty="0"/>
              <a:t>MEF has one organic CA Detachment </a:t>
            </a:r>
            <a:r>
              <a:rPr lang="en-US" sz="1200" dirty="0" smtClean="0"/>
              <a:t> (51 Marines) for </a:t>
            </a:r>
            <a:r>
              <a:rPr lang="en-US" sz="1200" dirty="0"/>
              <a:t>deployment.</a:t>
            </a:r>
          </a:p>
          <a:p>
            <a:pPr marL="742950" lvl="1" indent="-285750">
              <a:spcBef>
                <a:spcPts val="0"/>
              </a:spcBef>
              <a:buFontTx/>
              <a:buChar char="-"/>
            </a:pPr>
            <a:r>
              <a:rPr lang="en-US" sz="1200" dirty="0"/>
              <a:t>MEF is supported by one </a:t>
            </a:r>
            <a:r>
              <a:rPr lang="en-US" sz="1200" dirty="0" smtClean="0"/>
              <a:t>RC CAG </a:t>
            </a:r>
            <a:r>
              <a:rPr lang="en-US" sz="1200" dirty="0"/>
              <a:t>(180 </a:t>
            </a:r>
            <a:r>
              <a:rPr lang="en-US" sz="1200" dirty="0" smtClean="0"/>
              <a:t>Marines)</a:t>
            </a:r>
            <a:endParaRPr lang="en-US" sz="1200" dirty="0"/>
          </a:p>
        </p:txBody>
      </p:sp>
    </p:spTree>
    <p:extLst>
      <p:ext uri="{BB962C8B-B14F-4D97-AF65-F5344CB8AC3E}">
        <p14:creationId xmlns:p14="http://schemas.microsoft.com/office/powerpoint/2010/main" val="404124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629400" cy="914400"/>
          </a:xfrm>
        </p:spPr>
        <p:txBody>
          <a:bodyPr/>
          <a:lstStyle/>
          <a:p>
            <a:pPr algn="ctr" eaLnBrk="1" fontAlgn="auto" hangingPunct="1">
              <a:spcAft>
                <a:spcPts val="0"/>
              </a:spcAft>
              <a:defRPr/>
            </a:pPr>
            <a:r>
              <a:rPr lang="en-US" dirty="0" smtClean="0"/>
              <a:t>CA Core Tasks in the </a:t>
            </a:r>
            <a:br>
              <a:rPr lang="en-US" dirty="0" smtClean="0"/>
            </a:br>
            <a:r>
              <a:rPr lang="en-US" dirty="0" smtClean="0"/>
              <a:t>Range of Military Operations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371600"/>
            <a:ext cx="6858000" cy="508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928B5AA-529F-49C6-8CD7-73EF8CC36518}" type="slidenum">
              <a:rPr lang="en-US" smtClean="0"/>
              <a:pPr/>
              <a:t>11</a:t>
            </a:fld>
            <a:endParaRPr lang="en-US"/>
          </a:p>
        </p:txBody>
      </p:sp>
      <p:sp>
        <p:nvSpPr>
          <p:cNvPr id="5" name="Rectangle 47"/>
          <p:cNvSpPr>
            <a:spLocks noChangeArrowheads="1"/>
          </p:cNvSpPr>
          <p:nvPr/>
        </p:nvSpPr>
        <p:spPr bwMode="auto">
          <a:xfrm>
            <a:off x="5867400" y="1371600"/>
            <a:ext cx="1905000" cy="3429000"/>
          </a:xfrm>
          <a:prstGeom prst="rect">
            <a:avLst/>
          </a:prstGeom>
          <a:gradFill rotWithShape="0">
            <a:gsLst>
              <a:gs pos="0">
                <a:srgbClr val="FFFF00">
                  <a:alpha val="28999"/>
                </a:srgbClr>
              </a:gs>
              <a:gs pos="100000">
                <a:srgbClr val="FFFF00">
                  <a:gamma/>
                  <a:shade val="46275"/>
                  <a:invGamma/>
                  <a:alpha val="25999"/>
                </a:srgbClr>
              </a:gs>
            </a:gsLst>
            <a:lin ang="5400000" scaled="1"/>
          </a:gradFill>
          <a:ln w="19050">
            <a:noFill/>
            <a:miter lim="800000"/>
            <a:headEnd/>
            <a:tailEnd/>
          </a:ln>
          <a:effectLst/>
        </p:spPr>
        <p:txBody>
          <a:bodyPr wrap="none" anchor="ctr"/>
          <a:lstStyle/>
          <a:p>
            <a:endParaRPr lang="en-US">
              <a:latin typeface="+mn-lt"/>
            </a:endParaRPr>
          </a:p>
        </p:txBody>
      </p:sp>
    </p:spTree>
    <p:extLst>
      <p:ext uri="{BB962C8B-B14F-4D97-AF65-F5344CB8AC3E}">
        <p14:creationId xmlns:p14="http://schemas.microsoft.com/office/powerpoint/2010/main" val="3950591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19745"/>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Concept of CA Employment</a:t>
            </a:r>
            <a:br>
              <a:rPr lang="en-US" sz="3600" b="1" dirty="0" smtClean="0">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Phases 0 - I</a:t>
            </a:r>
            <a:endParaRPr lang="en-US" sz="3600" b="1" dirty="0">
              <a:solidFill>
                <a:srgbClr val="002060"/>
              </a:solidFill>
              <a:effectLst>
                <a:outerShdw blurRad="38100" dist="38100" dir="2700000" algn="tl">
                  <a:srgbClr val="000000">
                    <a:alpha val="43137"/>
                  </a:srgbClr>
                </a:outerShdw>
              </a:effectLst>
            </a:endParaRPr>
          </a:p>
        </p:txBody>
      </p:sp>
      <p:grpSp>
        <p:nvGrpSpPr>
          <p:cNvPr id="2" name="Group 5"/>
          <p:cNvGrpSpPr>
            <a:grpSpLocks/>
          </p:cNvGrpSpPr>
          <p:nvPr/>
        </p:nvGrpSpPr>
        <p:grpSpPr bwMode="auto">
          <a:xfrm>
            <a:off x="342900" y="1398896"/>
            <a:ext cx="8801100" cy="4332288"/>
            <a:chOff x="192" y="864"/>
            <a:chExt cx="5544" cy="2729"/>
          </a:xfrm>
        </p:grpSpPr>
        <p:sp>
          <p:nvSpPr>
            <p:cNvPr id="15" name="Freeform 34"/>
            <p:cNvSpPr>
              <a:spLocks/>
            </p:cNvSpPr>
            <p:nvPr/>
          </p:nvSpPr>
          <p:spPr bwMode="auto">
            <a:xfrm>
              <a:off x="4509" y="1344"/>
              <a:ext cx="2" cy="2029"/>
            </a:xfrm>
            <a:custGeom>
              <a:avLst/>
              <a:gdLst/>
              <a:ahLst/>
              <a:cxnLst>
                <a:cxn ang="0">
                  <a:pos x="0" y="2112"/>
                </a:cxn>
                <a:cxn ang="0">
                  <a:pos x="2" y="1027"/>
                </a:cxn>
                <a:cxn ang="0">
                  <a:pos x="2" y="0"/>
                </a:cxn>
              </a:cxnLst>
              <a:rect l="0" t="0" r="r" b="b"/>
              <a:pathLst>
                <a:path w="2" h="2112">
                  <a:moveTo>
                    <a:pt x="0" y="2112"/>
                  </a:moveTo>
                  <a:lnTo>
                    <a:pt x="2" y="1027"/>
                  </a:lnTo>
                  <a:lnTo>
                    <a:pt x="2" y="0"/>
                  </a:lnTo>
                </a:path>
              </a:pathLst>
            </a:custGeom>
            <a:noFill/>
            <a:ln w="28575" cmpd="sng">
              <a:solidFill>
                <a:srgbClr val="000000"/>
              </a:solidFill>
              <a:round/>
              <a:headEnd/>
              <a:tailEnd/>
            </a:ln>
            <a:effectLst/>
          </p:spPr>
          <p:txBody>
            <a:bodyPr/>
            <a:lstStyle/>
            <a:p>
              <a:endParaRPr lang="en-US">
                <a:latin typeface="+mn-lt"/>
              </a:endParaRPr>
            </a:p>
          </p:txBody>
        </p:sp>
        <p:sp>
          <p:nvSpPr>
            <p:cNvPr id="16" name="Line 20"/>
            <p:cNvSpPr>
              <a:spLocks noChangeShapeType="1"/>
            </p:cNvSpPr>
            <p:nvPr/>
          </p:nvSpPr>
          <p:spPr bwMode="auto">
            <a:xfrm flipH="1" flipV="1">
              <a:off x="2164" y="1357"/>
              <a:ext cx="6" cy="2029"/>
            </a:xfrm>
            <a:prstGeom prst="line">
              <a:avLst/>
            </a:prstGeom>
            <a:noFill/>
            <a:ln w="28575">
              <a:solidFill>
                <a:srgbClr val="000000"/>
              </a:solidFill>
              <a:round/>
              <a:headEnd/>
              <a:tailEnd/>
            </a:ln>
            <a:effectLst/>
          </p:spPr>
          <p:txBody>
            <a:bodyPr/>
            <a:lstStyle/>
            <a:p>
              <a:endParaRPr lang="en-US">
                <a:latin typeface="+mn-lt"/>
              </a:endParaRPr>
            </a:p>
          </p:txBody>
        </p:sp>
        <p:sp>
          <p:nvSpPr>
            <p:cNvPr id="17" name="Line 21"/>
            <p:cNvSpPr>
              <a:spLocks noChangeShapeType="1"/>
            </p:cNvSpPr>
            <p:nvPr/>
          </p:nvSpPr>
          <p:spPr bwMode="auto">
            <a:xfrm flipV="1">
              <a:off x="2589" y="1358"/>
              <a:ext cx="1" cy="2029"/>
            </a:xfrm>
            <a:prstGeom prst="line">
              <a:avLst/>
            </a:prstGeom>
            <a:noFill/>
            <a:ln w="28575">
              <a:solidFill>
                <a:srgbClr val="000000"/>
              </a:solidFill>
              <a:round/>
              <a:headEnd/>
              <a:tailEnd/>
            </a:ln>
            <a:effectLst/>
          </p:spPr>
          <p:txBody>
            <a:bodyPr/>
            <a:lstStyle/>
            <a:p>
              <a:endParaRPr lang="en-US">
                <a:latin typeface="+mn-lt"/>
              </a:endParaRPr>
            </a:p>
          </p:txBody>
        </p:sp>
        <p:sp>
          <p:nvSpPr>
            <p:cNvPr id="18" name="Text Box 6"/>
            <p:cNvSpPr txBox="1">
              <a:spLocks noChangeArrowheads="1"/>
            </p:cNvSpPr>
            <p:nvPr/>
          </p:nvSpPr>
          <p:spPr bwMode="auto">
            <a:xfrm>
              <a:off x="960" y="982"/>
              <a:ext cx="705" cy="390"/>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Phase 0</a:t>
              </a:r>
            </a:p>
            <a:p>
              <a:pPr algn="ctr">
                <a:spcBef>
                  <a:spcPts val="0"/>
                </a:spcBef>
              </a:pPr>
              <a:r>
                <a:rPr lang="en-US" sz="1200" b="1" dirty="0">
                  <a:solidFill>
                    <a:srgbClr val="000000"/>
                  </a:solidFill>
                  <a:latin typeface="+mn-lt"/>
                </a:rPr>
                <a:t>Shaping</a:t>
              </a:r>
            </a:p>
            <a:p>
              <a:pPr algn="ctr">
                <a:spcBef>
                  <a:spcPts val="0"/>
                </a:spcBef>
              </a:pPr>
              <a:r>
                <a:rPr lang="en-US" sz="1200" b="1" dirty="0">
                  <a:solidFill>
                    <a:srgbClr val="000000"/>
                  </a:solidFill>
                  <a:latin typeface="+mn-lt"/>
                </a:rPr>
                <a:t>(Peacetime)</a:t>
              </a:r>
              <a:endParaRPr lang="en-US" sz="1200" dirty="0">
                <a:latin typeface="+mn-lt"/>
              </a:endParaRPr>
            </a:p>
          </p:txBody>
        </p:sp>
        <p:sp>
          <p:nvSpPr>
            <p:cNvPr id="19" name="Text Box 7"/>
            <p:cNvSpPr txBox="1">
              <a:spLocks noChangeArrowheads="1"/>
            </p:cNvSpPr>
            <p:nvPr/>
          </p:nvSpPr>
          <p:spPr bwMode="auto">
            <a:xfrm>
              <a:off x="1718" y="995"/>
              <a:ext cx="422" cy="274"/>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I</a:t>
              </a:r>
            </a:p>
            <a:p>
              <a:pPr algn="ctr">
                <a:spcBef>
                  <a:spcPts val="0"/>
                </a:spcBef>
              </a:pPr>
              <a:r>
                <a:rPr lang="en-US" sz="1200" b="1" dirty="0">
                  <a:solidFill>
                    <a:srgbClr val="000000"/>
                  </a:solidFill>
                  <a:latin typeface="+mn-lt"/>
                </a:rPr>
                <a:t>Deter</a:t>
              </a:r>
              <a:endParaRPr lang="en-US" sz="1200" dirty="0">
                <a:latin typeface="+mn-lt"/>
              </a:endParaRPr>
            </a:p>
          </p:txBody>
        </p:sp>
        <p:sp>
          <p:nvSpPr>
            <p:cNvPr id="20" name="Text Box 8"/>
            <p:cNvSpPr txBox="1">
              <a:spLocks noChangeArrowheads="1"/>
            </p:cNvSpPr>
            <p:nvPr/>
          </p:nvSpPr>
          <p:spPr bwMode="auto">
            <a:xfrm>
              <a:off x="2153" y="987"/>
              <a:ext cx="503" cy="390"/>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II</a:t>
              </a:r>
            </a:p>
            <a:p>
              <a:pPr algn="ctr">
                <a:spcBef>
                  <a:spcPts val="0"/>
                </a:spcBef>
              </a:pPr>
              <a:r>
                <a:rPr lang="en-US" sz="1200" b="1" dirty="0">
                  <a:solidFill>
                    <a:srgbClr val="000000"/>
                  </a:solidFill>
                  <a:latin typeface="+mn-lt"/>
                </a:rPr>
                <a:t>Seize the</a:t>
              </a:r>
            </a:p>
            <a:p>
              <a:pPr algn="ctr">
                <a:spcBef>
                  <a:spcPts val="0"/>
                </a:spcBef>
              </a:pPr>
              <a:r>
                <a:rPr lang="en-US" sz="1200" b="1" dirty="0">
                  <a:solidFill>
                    <a:srgbClr val="000000"/>
                  </a:solidFill>
                  <a:latin typeface="+mn-lt"/>
                </a:rPr>
                <a:t>Initiative</a:t>
              </a:r>
              <a:endParaRPr lang="en-US" sz="1200" dirty="0">
                <a:latin typeface="+mn-lt"/>
              </a:endParaRPr>
            </a:p>
          </p:txBody>
        </p:sp>
        <p:sp>
          <p:nvSpPr>
            <p:cNvPr id="21" name="Text Box 9"/>
            <p:cNvSpPr txBox="1">
              <a:spLocks noChangeArrowheads="1"/>
            </p:cNvSpPr>
            <p:nvPr/>
          </p:nvSpPr>
          <p:spPr bwMode="auto">
            <a:xfrm>
              <a:off x="2621" y="989"/>
              <a:ext cx="547" cy="374"/>
            </a:xfrm>
            <a:prstGeom prst="rect">
              <a:avLst/>
            </a:prstGeom>
            <a:noFill/>
            <a:ln w="9525">
              <a:noFill/>
              <a:miter lim="800000"/>
              <a:headEnd/>
              <a:tailEnd/>
            </a:ln>
            <a:effectLst/>
          </p:spPr>
          <p:txBody>
            <a:bodyPr wrap="none" lIns="64922" tIns="32461" rIns="64922" bIns="32461"/>
            <a:lstStyle/>
            <a:p>
              <a:pPr>
                <a:spcBef>
                  <a:spcPts val="0"/>
                </a:spcBef>
              </a:pPr>
              <a:r>
                <a:rPr lang="en-US" sz="1200" b="1" dirty="0">
                  <a:solidFill>
                    <a:srgbClr val="000000"/>
                  </a:solidFill>
                  <a:latin typeface="+mn-lt"/>
                </a:rPr>
                <a:t>Phase III</a:t>
              </a:r>
            </a:p>
            <a:p>
              <a:pPr>
                <a:spcBef>
                  <a:spcPts val="0"/>
                </a:spcBef>
              </a:pPr>
              <a:r>
                <a:rPr lang="en-US" sz="1200" b="1" dirty="0">
                  <a:solidFill>
                    <a:srgbClr val="000000"/>
                  </a:solidFill>
                  <a:latin typeface="+mn-lt"/>
                </a:rPr>
                <a:t>Dominate</a:t>
              </a:r>
            </a:p>
            <a:p>
              <a:endParaRPr lang="en-US" sz="1200" dirty="0">
                <a:latin typeface="+mn-lt"/>
              </a:endParaRPr>
            </a:p>
          </p:txBody>
        </p:sp>
        <p:sp>
          <p:nvSpPr>
            <p:cNvPr id="22" name="Text Box 10"/>
            <p:cNvSpPr txBox="1">
              <a:spLocks noChangeArrowheads="1"/>
            </p:cNvSpPr>
            <p:nvPr/>
          </p:nvSpPr>
          <p:spPr bwMode="auto">
            <a:xfrm>
              <a:off x="3619" y="987"/>
              <a:ext cx="509" cy="374"/>
            </a:xfrm>
            <a:prstGeom prst="rect">
              <a:avLst/>
            </a:prstGeom>
            <a:noFill/>
            <a:ln w="9525">
              <a:noFill/>
              <a:miter lim="800000"/>
              <a:headEnd/>
              <a:tailEnd/>
            </a:ln>
            <a:effectLst/>
          </p:spPr>
          <p:txBody>
            <a:bodyPr wrap="none" lIns="64922" tIns="32461" rIns="64922" bIns="32461"/>
            <a:lstStyle/>
            <a:p>
              <a:pPr>
                <a:spcBef>
                  <a:spcPts val="0"/>
                </a:spcBef>
              </a:pPr>
              <a:r>
                <a:rPr lang="en-US" sz="1200" b="1" dirty="0">
                  <a:solidFill>
                    <a:srgbClr val="000000"/>
                  </a:solidFill>
                  <a:latin typeface="+mn-lt"/>
                </a:rPr>
                <a:t>Phase IV </a:t>
              </a:r>
            </a:p>
            <a:p>
              <a:pPr>
                <a:spcBef>
                  <a:spcPts val="0"/>
                </a:spcBef>
              </a:pPr>
              <a:r>
                <a:rPr lang="en-US" sz="1200" b="1" dirty="0">
                  <a:solidFill>
                    <a:srgbClr val="000000"/>
                  </a:solidFill>
                  <a:latin typeface="+mn-lt"/>
                </a:rPr>
                <a:t>Stabilize</a:t>
              </a:r>
              <a:endParaRPr lang="en-US" sz="1200" dirty="0">
                <a:latin typeface="+mn-lt"/>
              </a:endParaRPr>
            </a:p>
          </p:txBody>
        </p:sp>
        <p:sp>
          <p:nvSpPr>
            <p:cNvPr id="23" name="Text Box 11"/>
            <p:cNvSpPr txBox="1">
              <a:spLocks noChangeArrowheads="1"/>
            </p:cNvSpPr>
            <p:nvPr/>
          </p:nvSpPr>
          <p:spPr bwMode="auto">
            <a:xfrm>
              <a:off x="4529" y="864"/>
              <a:ext cx="514" cy="507"/>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V</a:t>
              </a:r>
            </a:p>
            <a:p>
              <a:pPr algn="ctr">
                <a:spcBef>
                  <a:spcPts val="0"/>
                </a:spcBef>
              </a:pPr>
              <a:r>
                <a:rPr lang="en-US" sz="1200" b="1" dirty="0">
                  <a:solidFill>
                    <a:srgbClr val="000000"/>
                  </a:solidFill>
                  <a:latin typeface="+mn-lt"/>
                </a:rPr>
                <a:t>Enable</a:t>
              </a:r>
            </a:p>
            <a:p>
              <a:pPr algn="ctr">
                <a:spcBef>
                  <a:spcPts val="0"/>
                </a:spcBef>
              </a:pPr>
              <a:r>
                <a:rPr lang="en-US" sz="1200" b="1" dirty="0">
                  <a:solidFill>
                    <a:srgbClr val="000000"/>
                  </a:solidFill>
                  <a:latin typeface="+mn-lt"/>
                </a:rPr>
                <a:t>Civil</a:t>
              </a:r>
            </a:p>
            <a:p>
              <a:pPr algn="ctr">
                <a:spcBef>
                  <a:spcPts val="0"/>
                </a:spcBef>
              </a:pPr>
              <a:r>
                <a:rPr lang="en-US" sz="1200" b="1" dirty="0">
                  <a:solidFill>
                    <a:srgbClr val="000000"/>
                  </a:solidFill>
                  <a:latin typeface="+mn-lt"/>
                </a:rPr>
                <a:t>Authority</a:t>
              </a:r>
              <a:endParaRPr lang="en-US" sz="1200" dirty="0">
                <a:latin typeface="+mn-lt"/>
              </a:endParaRPr>
            </a:p>
          </p:txBody>
        </p:sp>
        <p:sp>
          <p:nvSpPr>
            <p:cNvPr id="24" name="Text Box 12"/>
            <p:cNvSpPr txBox="1">
              <a:spLocks noChangeArrowheads="1"/>
            </p:cNvSpPr>
            <p:nvPr/>
          </p:nvSpPr>
          <p:spPr bwMode="auto">
            <a:xfrm>
              <a:off x="192" y="1233"/>
              <a:ext cx="705" cy="274"/>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More </a:t>
              </a:r>
            </a:p>
            <a:p>
              <a:pPr algn="ctr">
                <a:spcBef>
                  <a:spcPts val="0"/>
                </a:spcBef>
              </a:pPr>
              <a:r>
                <a:rPr lang="en-US" sz="1200" b="1" dirty="0" err="1">
                  <a:solidFill>
                    <a:srgbClr val="000000"/>
                  </a:solidFill>
                  <a:latin typeface="+mn-lt"/>
                </a:rPr>
                <a:t>CMO</a:t>
              </a:r>
              <a:endParaRPr lang="en-US" sz="1200" dirty="0">
                <a:latin typeface="+mn-lt"/>
              </a:endParaRPr>
            </a:p>
          </p:txBody>
        </p:sp>
        <p:sp>
          <p:nvSpPr>
            <p:cNvPr id="25" name="Text Box 13"/>
            <p:cNvSpPr txBox="1">
              <a:spLocks noChangeArrowheads="1"/>
            </p:cNvSpPr>
            <p:nvPr/>
          </p:nvSpPr>
          <p:spPr bwMode="auto">
            <a:xfrm>
              <a:off x="222" y="3176"/>
              <a:ext cx="707" cy="274"/>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Less</a:t>
              </a:r>
            </a:p>
            <a:p>
              <a:pPr algn="ctr">
                <a:spcBef>
                  <a:spcPts val="0"/>
                </a:spcBef>
              </a:pPr>
              <a:r>
                <a:rPr lang="en-US" sz="1200" b="1" dirty="0" err="1">
                  <a:solidFill>
                    <a:srgbClr val="000000"/>
                  </a:solidFill>
                  <a:latin typeface="+mn-lt"/>
                </a:rPr>
                <a:t>CMO</a:t>
              </a:r>
              <a:endParaRPr lang="en-US" sz="1200" dirty="0">
                <a:latin typeface="+mn-lt"/>
              </a:endParaRPr>
            </a:p>
          </p:txBody>
        </p:sp>
        <p:sp>
          <p:nvSpPr>
            <p:cNvPr id="26" name="Text Box 14"/>
            <p:cNvSpPr txBox="1">
              <a:spLocks noChangeArrowheads="1"/>
            </p:cNvSpPr>
            <p:nvPr/>
          </p:nvSpPr>
          <p:spPr bwMode="auto">
            <a:xfrm rot="16221278">
              <a:off x="34" y="2087"/>
              <a:ext cx="849" cy="507"/>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Amount of </a:t>
              </a:r>
              <a:r>
                <a:rPr lang="en-US" sz="1200" b="1" dirty="0" err="1">
                  <a:solidFill>
                    <a:srgbClr val="000000"/>
                  </a:solidFill>
                  <a:latin typeface="+mn-lt"/>
                </a:rPr>
                <a:t>CMO</a:t>
              </a:r>
              <a:r>
                <a:rPr lang="en-US" sz="1200" b="1" dirty="0">
                  <a:solidFill>
                    <a:srgbClr val="000000"/>
                  </a:solidFill>
                  <a:latin typeface="+mn-lt"/>
                </a:rPr>
                <a:t> </a:t>
              </a:r>
            </a:p>
            <a:p>
              <a:pPr algn="ctr">
                <a:spcBef>
                  <a:spcPts val="0"/>
                </a:spcBef>
              </a:pPr>
              <a:r>
                <a:rPr lang="en-US" sz="1200" b="1" dirty="0">
                  <a:solidFill>
                    <a:srgbClr val="000000"/>
                  </a:solidFill>
                  <a:latin typeface="+mn-lt"/>
                </a:rPr>
                <a:t>Performed</a:t>
              </a:r>
            </a:p>
            <a:p>
              <a:pPr algn="ctr">
                <a:spcBef>
                  <a:spcPts val="0"/>
                </a:spcBef>
              </a:pPr>
              <a:r>
                <a:rPr lang="en-US" sz="1200" b="1" dirty="0">
                  <a:solidFill>
                    <a:srgbClr val="000000"/>
                  </a:solidFill>
                  <a:latin typeface="+mn-lt"/>
                </a:rPr>
                <a:t>and CA Forces </a:t>
              </a:r>
            </a:p>
            <a:p>
              <a:pPr algn="ctr">
                <a:spcBef>
                  <a:spcPts val="0"/>
                </a:spcBef>
              </a:pPr>
              <a:r>
                <a:rPr lang="en-US" sz="1200" b="1" dirty="0">
                  <a:solidFill>
                    <a:srgbClr val="000000"/>
                  </a:solidFill>
                  <a:latin typeface="+mn-lt"/>
                </a:rPr>
                <a:t>Required </a:t>
              </a:r>
              <a:endParaRPr lang="en-US" sz="1200" dirty="0">
                <a:latin typeface="+mn-lt"/>
              </a:endParaRPr>
            </a:p>
          </p:txBody>
        </p:sp>
        <p:sp>
          <p:nvSpPr>
            <p:cNvPr id="27" name="Freeform 15"/>
            <p:cNvSpPr>
              <a:spLocks/>
            </p:cNvSpPr>
            <p:nvPr/>
          </p:nvSpPr>
          <p:spPr bwMode="auto">
            <a:xfrm>
              <a:off x="1746" y="3131"/>
              <a:ext cx="3365" cy="263"/>
            </a:xfrm>
            <a:custGeom>
              <a:avLst/>
              <a:gdLst/>
              <a:ahLst/>
              <a:cxnLst>
                <a:cxn ang="0">
                  <a:pos x="0" y="272"/>
                </a:cxn>
                <a:cxn ang="0">
                  <a:pos x="4" y="0"/>
                </a:cxn>
                <a:cxn ang="0">
                  <a:pos x="563" y="95"/>
                </a:cxn>
                <a:cxn ang="0">
                  <a:pos x="1161" y="106"/>
                </a:cxn>
                <a:cxn ang="0">
                  <a:pos x="2502" y="124"/>
                </a:cxn>
                <a:cxn ang="0">
                  <a:pos x="2971" y="118"/>
                </a:cxn>
                <a:cxn ang="0">
                  <a:pos x="3619" y="118"/>
                </a:cxn>
                <a:cxn ang="0">
                  <a:pos x="3846" y="38"/>
                </a:cxn>
                <a:cxn ang="0">
                  <a:pos x="3842" y="274"/>
                </a:cxn>
                <a:cxn ang="0">
                  <a:pos x="0" y="272"/>
                </a:cxn>
              </a:cxnLst>
              <a:rect l="0" t="0" r="r" b="b"/>
              <a:pathLst>
                <a:path w="3846" h="274">
                  <a:moveTo>
                    <a:pt x="0" y="272"/>
                  </a:moveTo>
                  <a:lnTo>
                    <a:pt x="4" y="0"/>
                  </a:lnTo>
                  <a:lnTo>
                    <a:pt x="563" y="95"/>
                  </a:lnTo>
                  <a:lnTo>
                    <a:pt x="1161" y="106"/>
                  </a:lnTo>
                  <a:lnTo>
                    <a:pt x="2502" y="124"/>
                  </a:lnTo>
                  <a:lnTo>
                    <a:pt x="2971" y="118"/>
                  </a:lnTo>
                  <a:lnTo>
                    <a:pt x="3619" y="118"/>
                  </a:lnTo>
                  <a:lnTo>
                    <a:pt x="3846" y="38"/>
                  </a:lnTo>
                  <a:lnTo>
                    <a:pt x="3842" y="274"/>
                  </a:lnTo>
                  <a:lnTo>
                    <a:pt x="0" y="272"/>
                  </a:lnTo>
                  <a:close/>
                </a:path>
              </a:pathLst>
            </a:custGeom>
            <a:solidFill>
              <a:srgbClr val="000000"/>
            </a:solidFill>
            <a:ln w="9525">
              <a:solidFill>
                <a:srgbClr val="000000"/>
              </a:solidFill>
              <a:round/>
              <a:headEnd/>
              <a:tailEnd/>
            </a:ln>
            <a:effectLst/>
          </p:spPr>
          <p:txBody>
            <a:bodyPr/>
            <a:lstStyle/>
            <a:p>
              <a:endParaRPr lang="en-US">
                <a:latin typeface="+mn-lt"/>
              </a:endParaRPr>
            </a:p>
          </p:txBody>
        </p:sp>
        <p:sp>
          <p:nvSpPr>
            <p:cNvPr id="28" name="Freeform 16"/>
            <p:cNvSpPr>
              <a:spLocks/>
            </p:cNvSpPr>
            <p:nvPr/>
          </p:nvSpPr>
          <p:spPr bwMode="auto">
            <a:xfrm>
              <a:off x="1749" y="2844"/>
              <a:ext cx="3359" cy="402"/>
            </a:xfrm>
            <a:custGeom>
              <a:avLst/>
              <a:gdLst/>
              <a:ahLst/>
              <a:cxnLst>
                <a:cxn ang="0">
                  <a:pos x="0" y="311"/>
                </a:cxn>
                <a:cxn ang="0">
                  <a:pos x="1" y="252"/>
                </a:cxn>
                <a:cxn ang="0">
                  <a:pos x="545" y="0"/>
                </a:cxn>
                <a:cxn ang="0">
                  <a:pos x="1157" y="263"/>
                </a:cxn>
                <a:cxn ang="0">
                  <a:pos x="2483" y="350"/>
                </a:cxn>
                <a:cxn ang="0">
                  <a:pos x="3053" y="352"/>
                </a:cxn>
                <a:cxn ang="0">
                  <a:pos x="3614" y="352"/>
                </a:cxn>
                <a:cxn ang="0">
                  <a:pos x="3838" y="283"/>
                </a:cxn>
                <a:cxn ang="0">
                  <a:pos x="3838" y="341"/>
                </a:cxn>
                <a:cxn ang="0">
                  <a:pos x="3616" y="417"/>
                </a:cxn>
                <a:cxn ang="0">
                  <a:pos x="3055" y="419"/>
                </a:cxn>
                <a:cxn ang="0">
                  <a:pos x="2491" y="419"/>
                </a:cxn>
                <a:cxn ang="0">
                  <a:pos x="1800" y="419"/>
                </a:cxn>
                <a:cxn ang="0">
                  <a:pos x="1153" y="405"/>
                </a:cxn>
                <a:cxn ang="0">
                  <a:pos x="547" y="389"/>
                </a:cxn>
                <a:cxn ang="0">
                  <a:pos x="0" y="311"/>
                </a:cxn>
              </a:cxnLst>
              <a:rect l="0" t="0" r="r" b="b"/>
              <a:pathLst>
                <a:path w="3838" h="419">
                  <a:moveTo>
                    <a:pt x="0" y="311"/>
                  </a:moveTo>
                  <a:lnTo>
                    <a:pt x="1" y="252"/>
                  </a:lnTo>
                  <a:lnTo>
                    <a:pt x="545" y="0"/>
                  </a:lnTo>
                  <a:lnTo>
                    <a:pt x="1157" y="263"/>
                  </a:lnTo>
                  <a:lnTo>
                    <a:pt x="2483" y="350"/>
                  </a:lnTo>
                  <a:lnTo>
                    <a:pt x="3053" y="352"/>
                  </a:lnTo>
                  <a:lnTo>
                    <a:pt x="3614" y="352"/>
                  </a:lnTo>
                  <a:lnTo>
                    <a:pt x="3838" y="283"/>
                  </a:lnTo>
                  <a:lnTo>
                    <a:pt x="3838" y="341"/>
                  </a:lnTo>
                  <a:lnTo>
                    <a:pt x="3616" y="417"/>
                  </a:lnTo>
                  <a:lnTo>
                    <a:pt x="3055" y="419"/>
                  </a:lnTo>
                  <a:lnTo>
                    <a:pt x="2491" y="419"/>
                  </a:lnTo>
                  <a:lnTo>
                    <a:pt x="1800" y="419"/>
                  </a:lnTo>
                  <a:lnTo>
                    <a:pt x="1153" y="405"/>
                  </a:lnTo>
                  <a:lnTo>
                    <a:pt x="547" y="389"/>
                  </a:lnTo>
                  <a:lnTo>
                    <a:pt x="0" y="311"/>
                  </a:lnTo>
                  <a:close/>
                </a:path>
              </a:pathLst>
            </a:custGeom>
            <a:solidFill>
              <a:srgbClr val="CECECE"/>
            </a:solidFill>
            <a:ln w="9525">
              <a:solidFill>
                <a:srgbClr val="000000"/>
              </a:solidFill>
              <a:round/>
              <a:headEnd/>
              <a:tailEnd/>
            </a:ln>
            <a:effectLst/>
          </p:spPr>
          <p:txBody>
            <a:bodyPr/>
            <a:lstStyle/>
            <a:p>
              <a:endParaRPr lang="en-US">
                <a:latin typeface="+mn-lt"/>
              </a:endParaRPr>
            </a:p>
          </p:txBody>
        </p:sp>
        <p:sp>
          <p:nvSpPr>
            <p:cNvPr id="29" name="Freeform 17"/>
            <p:cNvSpPr>
              <a:spLocks/>
            </p:cNvSpPr>
            <p:nvPr/>
          </p:nvSpPr>
          <p:spPr bwMode="auto">
            <a:xfrm>
              <a:off x="1749" y="2337"/>
              <a:ext cx="2046" cy="843"/>
            </a:xfrm>
            <a:custGeom>
              <a:avLst/>
              <a:gdLst/>
              <a:ahLst/>
              <a:cxnLst>
                <a:cxn ang="0">
                  <a:pos x="1" y="724"/>
                </a:cxn>
                <a:cxn ang="0">
                  <a:pos x="555" y="467"/>
                </a:cxn>
                <a:cxn ang="0">
                  <a:pos x="1146" y="0"/>
                </a:cxn>
                <a:cxn ang="0">
                  <a:pos x="1282" y="704"/>
                </a:cxn>
                <a:cxn ang="0">
                  <a:pos x="1610" y="784"/>
                </a:cxn>
                <a:cxn ang="0">
                  <a:pos x="2338" y="864"/>
                </a:cxn>
                <a:cxn ang="0">
                  <a:pos x="2309" y="877"/>
                </a:cxn>
                <a:cxn ang="0">
                  <a:pos x="1160" y="790"/>
                </a:cxn>
                <a:cxn ang="0">
                  <a:pos x="553" y="532"/>
                </a:cxn>
                <a:cxn ang="0">
                  <a:pos x="0" y="779"/>
                </a:cxn>
                <a:cxn ang="0">
                  <a:pos x="1" y="724"/>
                </a:cxn>
              </a:cxnLst>
              <a:rect l="0" t="0" r="r" b="b"/>
              <a:pathLst>
                <a:path w="2338" h="877">
                  <a:moveTo>
                    <a:pt x="1" y="724"/>
                  </a:moveTo>
                  <a:lnTo>
                    <a:pt x="555" y="467"/>
                  </a:lnTo>
                  <a:lnTo>
                    <a:pt x="1146" y="0"/>
                  </a:lnTo>
                  <a:lnTo>
                    <a:pt x="1282" y="704"/>
                  </a:lnTo>
                  <a:lnTo>
                    <a:pt x="1610" y="784"/>
                  </a:lnTo>
                  <a:lnTo>
                    <a:pt x="2338" y="864"/>
                  </a:lnTo>
                  <a:lnTo>
                    <a:pt x="2309" y="877"/>
                  </a:lnTo>
                  <a:lnTo>
                    <a:pt x="1160" y="790"/>
                  </a:lnTo>
                  <a:lnTo>
                    <a:pt x="553" y="532"/>
                  </a:lnTo>
                  <a:lnTo>
                    <a:pt x="0" y="779"/>
                  </a:lnTo>
                  <a:lnTo>
                    <a:pt x="1" y="724"/>
                  </a:lnTo>
                  <a:close/>
                </a:path>
              </a:pathLst>
            </a:custGeom>
            <a:solidFill>
              <a:srgbClr val="66FF33"/>
            </a:solidFill>
            <a:ln w="9525" cmpd="sng">
              <a:solidFill>
                <a:srgbClr val="000000"/>
              </a:solidFill>
              <a:round/>
              <a:headEnd/>
              <a:tailEnd/>
            </a:ln>
            <a:effectLst/>
          </p:spPr>
          <p:txBody>
            <a:bodyPr/>
            <a:lstStyle/>
            <a:p>
              <a:endParaRPr lang="en-US">
                <a:latin typeface="+mn-lt"/>
              </a:endParaRPr>
            </a:p>
          </p:txBody>
        </p:sp>
        <p:sp>
          <p:nvSpPr>
            <p:cNvPr id="30" name="Freeform 19"/>
            <p:cNvSpPr>
              <a:spLocks/>
            </p:cNvSpPr>
            <p:nvPr/>
          </p:nvSpPr>
          <p:spPr bwMode="auto">
            <a:xfrm>
              <a:off x="2921" y="1815"/>
              <a:ext cx="2186" cy="1130"/>
            </a:xfrm>
            <a:custGeom>
              <a:avLst/>
              <a:gdLst/>
              <a:ahLst/>
              <a:cxnLst>
                <a:cxn ang="0">
                  <a:pos x="276" y="76"/>
                </a:cxn>
                <a:cxn ang="0">
                  <a:pos x="607" y="392"/>
                </a:cxn>
                <a:cxn ang="0">
                  <a:pos x="655" y="8"/>
                </a:cxn>
                <a:cxn ang="0">
                  <a:pos x="1807" y="0"/>
                </a:cxn>
                <a:cxn ang="0">
                  <a:pos x="2497" y="544"/>
                </a:cxn>
                <a:cxn ang="0">
                  <a:pos x="2495" y="1176"/>
                </a:cxn>
                <a:cxn ang="0">
                  <a:pos x="1709" y="1162"/>
                </a:cxn>
                <a:cxn ang="0">
                  <a:pos x="999" y="960"/>
                </a:cxn>
                <a:cxn ang="0">
                  <a:pos x="276" y="106"/>
                </a:cxn>
                <a:cxn ang="0">
                  <a:pos x="0" y="112"/>
                </a:cxn>
                <a:cxn ang="0">
                  <a:pos x="189" y="73"/>
                </a:cxn>
                <a:cxn ang="0">
                  <a:pos x="276" y="76"/>
                </a:cxn>
              </a:cxnLst>
              <a:rect l="0" t="0" r="r" b="b"/>
              <a:pathLst>
                <a:path w="2497" h="1176">
                  <a:moveTo>
                    <a:pt x="276" y="76"/>
                  </a:moveTo>
                  <a:lnTo>
                    <a:pt x="607" y="392"/>
                  </a:lnTo>
                  <a:lnTo>
                    <a:pt x="655" y="8"/>
                  </a:lnTo>
                  <a:lnTo>
                    <a:pt x="1807" y="0"/>
                  </a:lnTo>
                  <a:lnTo>
                    <a:pt x="2497" y="544"/>
                  </a:lnTo>
                  <a:lnTo>
                    <a:pt x="2495" y="1176"/>
                  </a:lnTo>
                  <a:lnTo>
                    <a:pt x="1709" y="1162"/>
                  </a:lnTo>
                  <a:lnTo>
                    <a:pt x="999" y="960"/>
                  </a:lnTo>
                  <a:lnTo>
                    <a:pt x="276" y="106"/>
                  </a:lnTo>
                  <a:lnTo>
                    <a:pt x="0" y="112"/>
                  </a:lnTo>
                  <a:lnTo>
                    <a:pt x="189" y="73"/>
                  </a:lnTo>
                  <a:lnTo>
                    <a:pt x="276" y="76"/>
                  </a:lnTo>
                  <a:close/>
                </a:path>
              </a:pathLst>
            </a:custGeom>
            <a:solidFill>
              <a:srgbClr val="99CCFF"/>
            </a:solidFill>
            <a:ln w="12700" cmpd="sng">
              <a:solidFill>
                <a:srgbClr val="000000"/>
              </a:solidFill>
              <a:round/>
              <a:headEnd/>
              <a:tailEnd/>
            </a:ln>
            <a:effectLst/>
          </p:spPr>
          <p:txBody>
            <a:bodyPr/>
            <a:lstStyle/>
            <a:p>
              <a:endParaRPr lang="en-US">
                <a:latin typeface="+mn-lt"/>
              </a:endParaRPr>
            </a:p>
          </p:txBody>
        </p:sp>
        <p:sp>
          <p:nvSpPr>
            <p:cNvPr id="31" name="Freeform 22"/>
            <p:cNvSpPr>
              <a:spLocks/>
            </p:cNvSpPr>
            <p:nvPr/>
          </p:nvSpPr>
          <p:spPr bwMode="auto">
            <a:xfrm>
              <a:off x="3187" y="1358"/>
              <a:ext cx="2" cy="2029"/>
            </a:xfrm>
            <a:custGeom>
              <a:avLst/>
              <a:gdLst/>
              <a:ahLst/>
              <a:cxnLst>
                <a:cxn ang="0">
                  <a:pos x="0" y="2112"/>
                </a:cxn>
                <a:cxn ang="0">
                  <a:pos x="2" y="1027"/>
                </a:cxn>
                <a:cxn ang="0">
                  <a:pos x="2" y="0"/>
                </a:cxn>
              </a:cxnLst>
              <a:rect l="0" t="0" r="r" b="b"/>
              <a:pathLst>
                <a:path w="2" h="2112">
                  <a:moveTo>
                    <a:pt x="0" y="2112"/>
                  </a:moveTo>
                  <a:lnTo>
                    <a:pt x="2" y="1027"/>
                  </a:lnTo>
                  <a:lnTo>
                    <a:pt x="2" y="0"/>
                  </a:lnTo>
                </a:path>
              </a:pathLst>
            </a:custGeom>
            <a:noFill/>
            <a:ln w="28575" cmpd="sng">
              <a:solidFill>
                <a:srgbClr val="000000"/>
              </a:solidFill>
              <a:round/>
              <a:headEnd/>
              <a:tailEnd/>
            </a:ln>
            <a:effectLst/>
          </p:spPr>
          <p:txBody>
            <a:bodyPr/>
            <a:lstStyle/>
            <a:p>
              <a:endParaRPr lang="en-US">
                <a:latin typeface="+mn-lt"/>
              </a:endParaRPr>
            </a:p>
          </p:txBody>
        </p:sp>
        <p:sp>
          <p:nvSpPr>
            <p:cNvPr id="32" name="Freeform 23"/>
            <p:cNvSpPr>
              <a:spLocks/>
            </p:cNvSpPr>
            <p:nvPr/>
          </p:nvSpPr>
          <p:spPr bwMode="auto">
            <a:xfrm>
              <a:off x="803" y="3112"/>
              <a:ext cx="938" cy="288"/>
            </a:xfrm>
            <a:custGeom>
              <a:avLst/>
              <a:gdLst/>
              <a:ahLst/>
              <a:cxnLst>
                <a:cxn ang="0">
                  <a:pos x="1114" y="434"/>
                </a:cxn>
                <a:cxn ang="0">
                  <a:pos x="1116" y="412"/>
                </a:cxn>
                <a:cxn ang="0">
                  <a:pos x="1116" y="0"/>
                </a:cxn>
                <a:cxn ang="0">
                  <a:pos x="0" y="0"/>
                </a:cxn>
                <a:cxn ang="0">
                  <a:pos x="8" y="432"/>
                </a:cxn>
                <a:cxn ang="0">
                  <a:pos x="1114" y="434"/>
                </a:cxn>
              </a:cxnLst>
              <a:rect l="0" t="0" r="r" b="b"/>
              <a:pathLst>
                <a:path w="1117" h="434">
                  <a:moveTo>
                    <a:pt x="1114" y="434"/>
                  </a:moveTo>
                  <a:cubicBezTo>
                    <a:pt x="1117" y="419"/>
                    <a:pt x="1116" y="426"/>
                    <a:pt x="1116" y="412"/>
                  </a:cubicBezTo>
                  <a:lnTo>
                    <a:pt x="1116" y="0"/>
                  </a:lnTo>
                  <a:lnTo>
                    <a:pt x="0" y="0"/>
                  </a:lnTo>
                  <a:lnTo>
                    <a:pt x="8" y="432"/>
                  </a:lnTo>
                  <a:lnTo>
                    <a:pt x="1114" y="434"/>
                  </a:lnTo>
                  <a:close/>
                </a:path>
              </a:pathLst>
            </a:custGeom>
            <a:solidFill>
              <a:srgbClr val="000000"/>
            </a:solidFill>
            <a:ln w="9525">
              <a:solidFill>
                <a:srgbClr val="000000"/>
              </a:solidFill>
              <a:round/>
              <a:headEnd/>
              <a:tailEnd/>
            </a:ln>
            <a:effectLst/>
          </p:spPr>
          <p:txBody>
            <a:bodyPr/>
            <a:lstStyle/>
            <a:p>
              <a:endParaRPr lang="en-US">
                <a:latin typeface="+mn-lt"/>
              </a:endParaRPr>
            </a:p>
          </p:txBody>
        </p:sp>
        <p:sp>
          <p:nvSpPr>
            <p:cNvPr id="33" name="Text Box 24"/>
            <p:cNvSpPr txBox="1">
              <a:spLocks noChangeArrowheads="1"/>
            </p:cNvSpPr>
            <p:nvPr/>
          </p:nvSpPr>
          <p:spPr bwMode="auto">
            <a:xfrm>
              <a:off x="1820" y="3013"/>
              <a:ext cx="918"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000000"/>
                  </a:solidFill>
                  <a:latin typeface="+mn-lt"/>
                </a:rPr>
                <a:t>Nation Assistance</a:t>
              </a:r>
              <a:endParaRPr lang="en-US" sz="1200" dirty="0">
                <a:latin typeface="+mn-lt"/>
              </a:endParaRPr>
            </a:p>
          </p:txBody>
        </p:sp>
        <p:sp>
          <p:nvSpPr>
            <p:cNvPr id="34" name="Text Box 27"/>
            <p:cNvSpPr txBox="1">
              <a:spLocks noChangeArrowheads="1"/>
            </p:cNvSpPr>
            <p:nvPr/>
          </p:nvSpPr>
          <p:spPr bwMode="auto">
            <a:xfrm>
              <a:off x="3637" y="2232"/>
              <a:ext cx="1515"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000000"/>
                  </a:solidFill>
                  <a:latin typeface="+mn-lt"/>
                </a:rPr>
                <a:t>Support to Civil </a:t>
              </a:r>
              <a:r>
                <a:rPr lang="en-US" sz="1200" b="1" dirty="0" smtClean="0">
                  <a:solidFill>
                    <a:srgbClr val="000000"/>
                  </a:solidFill>
                  <a:latin typeface="+mn-lt"/>
                </a:rPr>
                <a:t>Administration</a:t>
              </a:r>
              <a:endParaRPr lang="en-US" sz="1200" dirty="0">
                <a:latin typeface="+mn-lt"/>
              </a:endParaRPr>
            </a:p>
          </p:txBody>
        </p:sp>
        <p:sp>
          <p:nvSpPr>
            <p:cNvPr id="35" name="Text Box 28"/>
            <p:cNvSpPr txBox="1">
              <a:spLocks noChangeArrowheads="1"/>
            </p:cNvSpPr>
            <p:nvPr/>
          </p:nvSpPr>
          <p:spPr bwMode="auto">
            <a:xfrm>
              <a:off x="1697"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6" name="Text Box 29"/>
            <p:cNvSpPr txBox="1">
              <a:spLocks noChangeArrowheads="1"/>
            </p:cNvSpPr>
            <p:nvPr/>
          </p:nvSpPr>
          <p:spPr bwMode="auto">
            <a:xfrm>
              <a:off x="2516"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7" name="Text Box 30"/>
            <p:cNvSpPr txBox="1">
              <a:spLocks noChangeArrowheads="1"/>
            </p:cNvSpPr>
            <p:nvPr/>
          </p:nvSpPr>
          <p:spPr bwMode="auto">
            <a:xfrm>
              <a:off x="3105"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8" name="Text Box 31"/>
            <p:cNvSpPr txBox="1">
              <a:spLocks noChangeArrowheads="1"/>
            </p:cNvSpPr>
            <p:nvPr/>
          </p:nvSpPr>
          <p:spPr bwMode="auto">
            <a:xfrm>
              <a:off x="4504" y="3419"/>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9" name="Line 32"/>
            <p:cNvSpPr>
              <a:spLocks noChangeShapeType="1"/>
            </p:cNvSpPr>
            <p:nvPr/>
          </p:nvSpPr>
          <p:spPr bwMode="auto">
            <a:xfrm>
              <a:off x="773" y="1511"/>
              <a:ext cx="4326" cy="0"/>
            </a:xfrm>
            <a:prstGeom prst="line">
              <a:avLst/>
            </a:prstGeom>
            <a:noFill/>
            <a:ln w="38100">
              <a:solidFill>
                <a:srgbClr val="000000"/>
              </a:solidFill>
              <a:round/>
              <a:headEnd type="triangle" w="med" len="med"/>
              <a:tailEnd/>
            </a:ln>
          </p:spPr>
          <p:txBody>
            <a:bodyPr/>
            <a:lstStyle/>
            <a:p>
              <a:endParaRPr lang="en-US">
                <a:latin typeface="+mn-lt"/>
              </a:endParaRPr>
            </a:p>
          </p:txBody>
        </p:sp>
        <p:sp>
          <p:nvSpPr>
            <p:cNvPr id="40" name="Rectangle 33"/>
            <p:cNvSpPr>
              <a:spLocks noChangeArrowheads="1"/>
            </p:cNvSpPr>
            <p:nvPr/>
          </p:nvSpPr>
          <p:spPr bwMode="auto">
            <a:xfrm>
              <a:off x="803" y="3088"/>
              <a:ext cx="941" cy="59"/>
            </a:xfrm>
            <a:prstGeom prst="rect">
              <a:avLst/>
            </a:prstGeom>
            <a:solidFill>
              <a:srgbClr val="DDDDDD"/>
            </a:solidFill>
            <a:ln w="28575">
              <a:solidFill>
                <a:srgbClr val="000000"/>
              </a:solidFill>
              <a:miter lim="800000"/>
              <a:headEnd/>
              <a:tailEnd/>
            </a:ln>
          </p:spPr>
          <p:txBody>
            <a:bodyPr/>
            <a:lstStyle/>
            <a:p>
              <a:endParaRPr lang="en-US">
                <a:latin typeface="+mn-lt"/>
              </a:endParaRPr>
            </a:p>
          </p:txBody>
        </p:sp>
        <p:sp>
          <p:nvSpPr>
            <p:cNvPr id="42" name="Line 36"/>
            <p:cNvSpPr>
              <a:spLocks noChangeShapeType="1"/>
            </p:cNvSpPr>
            <p:nvPr/>
          </p:nvSpPr>
          <p:spPr bwMode="auto">
            <a:xfrm>
              <a:off x="1737" y="1392"/>
              <a:ext cx="441" cy="0"/>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3" name="Line 37"/>
            <p:cNvSpPr>
              <a:spLocks noChangeShapeType="1"/>
            </p:cNvSpPr>
            <p:nvPr/>
          </p:nvSpPr>
          <p:spPr bwMode="auto">
            <a:xfrm>
              <a:off x="2158" y="1396"/>
              <a:ext cx="441"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4" name="Line 38"/>
            <p:cNvSpPr>
              <a:spLocks noChangeShapeType="1"/>
            </p:cNvSpPr>
            <p:nvPr/>
          </p:nvSpPr>
          <p:spPr bwMode="auto">
            <a:xfrm>
              <a:off x="2576" y="1400"/>
              <a:ext cx="618"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5" name="Line 39"/>
            <p:cNvSpPr>
              <a:spLocks noChangeShapeType="1"/>
            </p:cNvSpPr>
            <p:nvPr/>
          </p:nvSpPr>
          <p:spPr bwMode="auto">
            <a:xfrm>
              <a:off x="3194" y="1400"/>
              <a:ext cx="1324"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6" name="Line 40"/>
            <p:cNvSpPr>
              <a:spLocks noChangeShapeType="1"/>
            </p:cNvSpPr>
            <p:nvPr/>
          </p:nvSpPr>
          <p:spPr bwMode="auto">
            <a:xfrm>
              <a:off x="4503" y="1400"/>
              <a:ext cx="618" cy="0"/>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7" name="Freeform 41"/>
            <p:cNvSpPr>
              <a:spLocks/>
            </p:cNvSpPr>
            <p:nvPr/>
          </p:nvSpPr>
          <p:spPr bwMode="auto">
            <a:xfrm>
              <a:off x="1749" y="1341"/>
              <a:ext cx="2" cy="2044"/>
            </a:xfrm>
            <a:custGeom>
              <a:avLst/>
              <a:gdLst/>
              <a:ahLst/>
              <a:cxnLst>
                <a:cxn ang="0">
                  <a:pos x="2" y="2128"/>
                </a:cxn>
                <a:cxn ang="0">
                  <a:pos x="0" y="0"/>
                </a:cxn>
              </a:cxnLst>
              <a:rect l="0" t="0" r="r" b="b"/>
              <a:pathLst>
                <a:path w="2" h="2128">
                  <a:moveTo>
                    <a:pt x="2" y="2128"/>
                  </a:moveTo>
                  <a:lnTo>
                    <a:pt x="0" y="0"/>
                  </a:lnTo>
                </a:path>
              </a:pathLst>
            </a:custGeom>
            <a:noFill/>
            <a:ln w="28575" cmpd="sng">
              <a:solidFill>
                <a:srgbClr val="000000"/>
              </a:solidFill>
              <a:round/>
              <a:headEnd/>
              <a:tailEnd/>
            </a:ln>
            <a:effectLst/>
          </p:spPr>
          <p:txBody>
            <a:bodyPr/>
            <a:lstStyle/>
            <a:p>
              <a:endParaRPr lang="en-US">
                <a:latin typeface="+mn-lt"/>
              </a:endParaRPr>
            </a:p>
          </p:txBody>
        </p:sp>
        <p:sp>
          <p:nvSpPr>
            <p:cNvPr id="48" name="Line 42"/>
            <p:cNvSpPr>
              <a:spLocks noChangeShapeType="1"/>
            </p:cNvSpPr>
            <p:nvPr/>
          </p:nvSpPr>
          <p:spPr bwMode="auto">
            <a:xfrm>
              <a:off x="795" y="1362"/>
              <a:ext cx="1" cy="2036"/>
            </a:xfrm>
            <a:prstGeom prst="line">
              <a:avLst/>
            </a:prstGeom>
            <a:noFill/>
            <a:ln w="28575">
              <a:solidFill>
                <a:srgbClr val="000000"/>
              </a:solidFill>
              <a:prstDash val="dash"/>
              <a:round/>
              <a:headEnd type="none" w="med" len="med"/>
              <a:tailEnd/>
            </a:ln>
          </p:spPr>
          <p:txBody>
            <a:bodyPr/>
            <a:lstStyle/>
            <a:p>
              <a:endParaRPr lang="en-US">
                <a:latin typeface="+mn-lt"/>
              </a:endParaRPr>
            </a:p>
          </p:txBody>
        </p:sp>
        <p:sp>
          <p:nvSpPr>
            <p:cNvPr id="49" name="Freeform 43"/>
            <p:cNvSpPr>
              <a:spLocks/>
            </p:cNvSpPr>
            <p:nvPr/>
          </p:nvSpPr>
          <p:spPr bwMode="auto">
            <a:xfrm>
              <a:off x="5102" y="1344"/>
              <a:ext cx="11" cy="2032"/>
            </a:xfrm>
            <a:custGeom>
              <a:avLst/>
              <a:gdLst/>
              <a:ahLst/>
              <a:cxnLst>
                <a:cxn ang="0">
                  <a:pos x="0" y="2115"/>
                </a:cxn>
                <a:cxn ang="0">
                  <a:pos x="12" y="0"/>
                </a:cxn>
              </a:cxnLst>
              <a:rect l="0" t="0" r="r" b="b"/>
              <a:pathLst>
                <a:path w="12" h="2115">
                  <a:moveTo>
                    <a:pt x="0" y="2115"/>
                  </a:moveTo>
                  <a:lnTo>
                    <a:pt x="12" y="0"/>
                  </a:lnTo>
                </a:path>
              </a:pathLst>
            </a:custGeom>
            <a:noFill/>
            <a:ln w="28575" cap="flat" cmpd="sng">
              <a:solidFill>
                <a:srgbClr val="000000"/>
              </a:solidFill>
              <a:prstDash val="dash"/>
              <a:round/>
              <a:headEnd type="none" w="med" len="med"/>
              <a:tailEnd type="none" w="med" len="med"/>
            </a:ln>
            <a:effectLst/>
          </p:spPr>
          <p:txBody>
            <a:bodyPr/>
            <a:lstStyle/>
            <a:p>
              <a:endParaRPr lang="en-US">
                <a:latin typeface="+mn-lt"/>
              </a:endParaRPr>
            </a:p>
          </p:txBody>
        </p:sp>
        <p:sp>
          <p:nvSpPr>
            <p:cNvPr id="50" name="Text Box 44"/>
            <p:cNvSpPr txBox="1">
              <a:spLocks noChangeArrowheads="1"/>
            </p:cNvSpPr>
            <p:nvPr/>
          </p:nvSpPr>
          <p:spPr bwMode="auto">
            <a:xfrm>
              <a:off x="1385" y="3239"/>
              <a:ext cx="1468" cy="158"/>
            </a:xfrm>
            <a:prstGeom prst="rect">
              <a:avLst/>
            </a:prstGeom>
            <a:solidFill>
              <a:schemeClr val="tx1"/>
            </a:solid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FFFFFF"/>
                  </a:solidFill>
                  <a:latin typeface="+mn-lt"/>
                </a:rPr>
                <a:t>Civil Information Management</a:t>
              </a:r>
              <a:endParaRPr lang="en-US" sz="1200" dirty="0">
                <a:latin typeface="+mn-lt"/>
              </a:endParaRPr>
            </a:p>
          </p:txBody>
        </p:sp>
        <p:sp>
          <p:nvSpPr>
            <p:cNvPr id="51" name="Rectangle 45"/>
            <p:cNvSpPr>
              <a:spLocks noChangeArrowheads="1"/>
            </p:cNvSpPr>
            <p:nvPr/>
          </p:nvSpPr>
          <p:spPr bwMode="auto">
            <a:xfrm>
              <a:off x="800" y="3040"/>
              <a:ext cx="941" cy="59"/>
            </a:xfrm>
            <a:prstGeom prst="rect">
              <a:avLst/>
            </a:prstGeom>
            <a:solidFill>
              <a:srgbClr val="66FF66"/>
            </a:solidFill>
            <a:ln w="28575">
              <a:solidFill>
                <a:srgbClr val="000000"/>
              </a:solidFill>
              <a:miter lim="800000"/>
              <a:headEnd/>
              <a:tailEnd/>
            </a:ln>
          </p:spPr>
          <p:txBody>
            <a:bodyPr/>
            <a:lstStyle/>
            <a:p>
              <a:endParaRPr lang="en-US">
                <a:latin typeface="+mn-lt"/>
              </a:endParaRPr>
            </a:p>
          </p:txBody>
        </p:sp>
        <p:sp>
          <p:nvSpPr>
            <p:cNvPr id="52" name="Text Box 46"/>
            <p:cNvSpPr txBox="1">
              <a:spLocks noChangeArrowheads="1"/>
            </p:cNvSpPr>
            <p:nvPr/>
          </p:nvSpPr>
          <p:spPr bwMode="auto">
            <a:xfrm>
              <a:off x="5031" y="1248"/>
              <a:ext cx="705" cy="448"/>
            </a:xfrm>
            <a:prstGeom prst="rect">
              <a:avLst/>
            </a:prstGeom>
            <a:noFill/>
            <a:ln w="9525">
              <a:noFill/>
              <a:miter lim="800000"/>
              <a:headEnd/>
              <a:tailEnd/>
            </a:ln>
            <a:effectLst/>
          </p:spPr>
          <p:txBody>
            <a:bodyPr lIns="64922" tIns="32461" rIns="64922" bIns="32461">
              <a:spAutoFit/>
            </a:bodyPr>
            <a:lstStyle/>
            <a:p>
              <a:pPr algn="ctr"/>
              <a:r>
                <a:rPr lang="en-US" sz="1200" b="1">
                  <a:solidFill>
                    <a:srgbClr val="000000"/>
                  </a:solidFill>
                  <a:latin typeface="+mn-lt"/>
                </a:rPr>
                <a:t>Back to Phase 0</a:t>
              </a:r>
            </a:p>
            <a:p>
              <a:pPr algn="ctr"/>
              <a:r>
                <a:rPr lang="en-US" sz="1200" b="1">
                  <a:solidFill>
                    <a:srgbClr val="000000"/>
                  </a:solidFill>
                  <a:latin typeface="+mn-lt"/>
                </a:rPr>
                <a:t>Shaping</a:t>
              </a:r>
            </a:p>
          </p:txBody>
        </p:sp>
        <p:sp>
          <p:nvSpPr>
            <p:cNvPr id="53" name="Freeform 18"/>
            <p:cNvSpPr>
              <a:spLocks/>
            </p:cNvSpPr>
            <p:nvPr/>
          </p:nvSpPr>
          <p:spPr bwMode="auto">
            <a:xfrm>
              <a:off x="1737" y="1915"/>
              <a:ext cx="3366" cy="1264"/>
            </a:xfrm>
            <a:custGeom>
              <a:avLst/>
              <a:gdLst/>
              <a:ahLst/>
              <a:cxnLst>
                <a:cxn ang="0">
                  <a:pos x="1" y="1125"/>
                </a:cxn>
                <a:cxn ang="0">
                  <a:pos x="555" y="830"/>
                </a:cxn>
                <a:cxn ang="0">
                  <a:pos x="1024" y="336"/>
                </a:cxn>
                <a:cxn ang="0">
                  <a:pos x="1344" y="8"/>
                </a:cxn>
                <a:cxn ang="0">
                  <a:pos x="1632" y="0"/>
                </a:cxn>
                <a:cxn ang="0">
                  <a:pos x="2344" y="848"/>
                </a:cxn>
                <a:cxn ang="0">
                  <a:pos x="3064" y="1056"/>
                </a:cxn>
                <a:cxn ang="0">
                  <a:pos x="3846" y="1074"/>
                </a:cxn>
                <a:cxn ang="0">
                  <a:pos x="3846" y="1244"/>
                </a:cxn>
                <a:cxn ang="0">
                  <a:pos x="3648" y="1316"/>
                </a:cxn>
                <a:cxn ang="0">
                  <a:pos x="2346" y="1316"/>
                </a:cxn>
                <a:cxn ang="0">
                  <a:pos x="1640" y="1224"/>
                </a:cxn>
                <a:cxn ang="0">
                  <a:pos x="1296" y="1144"/>
                </a:cxn>
                <a:cxn ang="0">
                  <a:pos x="1024" y="552"/>
                </a:cxn>
                <a:cxn ang="0">
                  <a:pos x="555" y="921"/>
                </a:cxn>
                <a:cxn ang="0">
                  <a:pos x="0" y="1176"/>
                </a:cxn>
                <a:cxn ang="0">
                  <a:pos x="1" y="1125"/>
                </a:cxn>
              </a:cxnLst>
              <a:rect l="0" t="0" r="r" b="b"/>
              <a:pathLst>
                <a:path w="3846" h="1316">
                  <a:moveTo>
                    <a:pt x="1" y="1125"/>
                  </a:moveTo>
                  <a:lnTo>
                    <a:pt x="555" y="830"/>
                  </a:lnTo>
                  <a:lnTo>
                    <a:pt x="1024" y="336"/>
                  </a:lnTo>
                  <a:lnTo>
                    <a:pt x="1344" y="8"/>
                  </a:lnTo>
                  <a:lnTo>
                    <a:pt x="1632" y="0"/>
                  </a:lnTo>
                  <a:lnTo>
                    <a:pt x="2344" y="848"/>
                  </a:lnTo>
                  <a:lnTo>
                    <a:pt x="3064" y="1056"/>
                  </a:lnTo>
                  <a:lnTo>
                    <a:pt x="3846" y="1074"/>
                  </a:lnTo>
                  <a:lnTo>
                    <a:pt x="3846" y="1244"/>
                  </a:lnTo>
                  <a:lnTo>
                    <a:pt x="3648" y="1316"/>
                  </a:lnTo>
                  <a:lnTo>
                    <a:pt x="2346" y="1316"/>
                  </a:lnTo>
                  <a:lnTo>
                    <a:pt x="1640" y="1224"/>
                  </a:lnTo>
                  <a:lnTo>
                    <a:pt x="1296" y="1144"/>
                  </a:lnTo>
                  <a:lnTo>
                    <a:pt x="1024" y="552"/>
                  </a:lnTo>
                  <a:lnTo>
                    <a:pt x="555" y="921"/>
                  </a:lnTo>
                  <a:lnTo>
                    <a:pt x="0" y="1176"/>
                  </a:lnTo>
                  <a:lnTo>
                    <a:pt x="1" y="1125"/>
                  </a:lnTo>
                  <a:close/>
                </a:path>
              </a:pathLst>
            </a:custGeom>
            <a:solidFill>
              <a:srgbClr val="FF0000"/>
            </a:solidFill>
            <a:ln w="12700" cmpd="sng">
              <a:solidFill>
                <a:srgbClr val="000000"/>
              </a:solidFill>
              <a:round/>
              <a:headEnd/>
              <a:tailEnd/>
            </a:ln>
            <a:effectLst/>
          </p:spPr>
          <p:txBody>
            <a:bodyPr/>
            <a:lstStyle/>
            <a:p>
              <a:endParaRPr lang="en-US">
                <a:latin typeface="+mn-lt"/>
              </a:endParaRPr>
            </a:p>
          </p:txBody>
        </p:sp>
        <p:sp>
          <p:nvSpPr>
            <p:cNvPr id="54" name="Text Box 25"/>
            <p:cNvSpPr txBox="1">
              <a:spLocks noChangeArrowheads="1"/>
            </p:cNvSpPr>
            <p:nvPr/>
          </p:nvSpPr>
          <p:spPr bwMode="auto">
            <a:xfrm>
              <a:off x="2194" y="2635"/>
              <a:ext cx="702" cy="274"/>
            </a:xfrm>
            <a:prstGeom prst="rect">
              <a:avLst/>
            </a:prstGeom>
            <a:noFill/>
            <a:ln w="25400">
              <a:noFill/>
              <a:miter lim="800000"/>
              <a:headEnd type="none" w="sm" len="sm"/>
              <a:tailEnd type="none" w="sm" len="sm"/>
            </a:ln>
            <a:effectLst/>
          </p:spPr>
          <p:txBody>
            <a:bodyPr wrap="none" lIns="64922" tIns="32461" rIns="64922" bIns="32461">
              <a:spAutoFit/>
            </a:bodyPr>
            <a:lstStyle/>
            <a:p>
              <a:pPr algn="ctr">
                <a:spcBef>
                  <a:spcPts val="0"/>
                </a:spcBef>
              </a:pPr>
              <a:r>
                <a:rPr lang="en-US" sz="1200" b="1" dirty="0">
                  <a:latin typeface="+mn-lt"/>
                </a:rPr>
                <a:t>Humanitarian</a:t>
              </a:r>
            </a:p>
            <a:p>
              <a:pPr algn="ctr">
                <a:spcBef>
                  <a:spcPts val="0"/>
                </a:spcBef>
              </a:pPr>
              <a:r>
                <a:rPr lang="en-US" sz="1200" b="1" dirty="0">
                  <a:latin typeface="+mn-lt"/>
                </a:rPr>
                <a:t> Assistance</a:t>
              </a:r>
              <a:endParaRPr lang="en-US" sz="1200" dirty="0">
                <a:latin typeface="+mn-lt"/>
              </a:endParaRPr>
            </a:p>
          </p:txBody>
        </p:sp>
        <p:sp>
          <p:nvSpPr>
            <p:cNvPr id="55" name="Text Box 26"/>
            <p:cNvSpPr txBox="1">
              <a:spLocks noChangeArrowheads="1"/>
            </p:cNvSpPr>
            <p:nvPr/>
          </p:nvSpPr>
          <p:spPr bwMode="auto">
            <a:xfrm rot="11154">
              <a:off x="2660" y="2305"/>
              <a:ext cx="923" cy="274"/>
            </a:xfrm>
            <a:prstGeom prst="rect">
              <a:avLst/>
            </a:prstGeom>
            <a:noFill/>
            <a:ln w="25400">
              <a:noFill/>
              <a:miter lim="800000"/>
              <a:headEnd type="none" w="sm" len="sm"/>
              <a:tailEnd type="none" w="sm" len="sm"/>
            </a:ln>
            <a:effectLst/>
          </p:spPr>
          <p:txBody>
            <a:bodyPr wrap="none" lIns="64922" tIns="32461" rIns="64922" bIns="32461">
              <a:spAutoFit/>
            </a:bodyPr>
            <a:lstStyle/>
            <a:p>
              <a:pPr algn="ctr">
                <a:spcBef>
                  <a:spcPts val="0"/>
                </a:spcBef>
              </a:pPr>
              <a:r>
                <a:rPr lang="en-US" sz="1200" b="1" dirty="0">
                  <a:solidFill>
                    <a:schemeClr val="bg1"/>
                  </a:solidFill>
                  <a:latin typeface="+mn-lt"/>
                </a:rPr>
                <a:t>Population and </a:t>
              </a:r>
            </a:p>
            <a:p>
              <a:pPr algn="ctr">
                <a:spcBef>
                  <a:spcPts val="0"/>
                </a:spcBef>
              </a:pPr>
              <a:r>
                <a:rPr lang="en-US" sz="1200" b="1" dirty="0">
                  <a:solidFill>
                    <a:schemeClr val="bg1"/>
                  </a:solidFill>
                  <a:latin typeface="+mn-lt"/>
                </a:rPr>
                <a:t>Resource Control </a:t>
              </a:r>
              <a:endParaRPr lang="en-US" sz="1200" dirty="0">
                <a:solidFill>
                  <a:schemeClr val="bg1"/>
                </a:solidFill>
                <a:latin typeface="+mn-lt"/>
              </a:endParaRPr>
            </a:p>
          </p:txBody>
        </p:sp>
      </p:grpSp>
      <p:sp>
        <p:nvSpPr>
          <p:cNvPr id="11" name="AutoShape 3"/>
          <p:cNvSpPr>
            <a:spLocks noChangeAspect="1" noChangeArrowheads="1"/>
          </p:cNvSpPr>
          <p:nvPr/>
        </p:nvSpPr>
        <p:spPr bwMode="auto">
          <a:xfrm>
            <a:off x="990600" y="1519546"/>
            <a:ext cx="7288212" cy="4387850"/>
          </a:xfrm>
          <a:prstGeom prst="rect">
            <a:avLst/>
          </a:prstGeom>
          <a:noFill/>
          <a:ln w="9525">
            <a:noFill/>
            <a:miter lim="800000"/>
            <a:headEnd/>
            <a:tailEnd/>
          </a:ln>
        </p:spPr>
        <p:txBody>
          <a:bodyPr/>
          <a:lstStyle/>
          <a:p>
            <a:endParaRPr lang="en-US">
              <a:latin typeface="+mn-lt"/>
            </a:endParaRPr>
          </a:p>
        </p:txBody>
      </p:sp>
      <p:sp>
        <p:nvSpPr>
          <p:cNvPr id="12" name="Rectangle 47"/>
          <p:cNvSpPr>
            <a:spLocks noChangeArrowheads="1"/>
          </p:cNvSpPr>
          <p:nvPr/>
        </p:nvSpPr>
        <p:spPr bwMode="auto">
          <a:xfrm>
            <a:off x="1281751" y="1671946"/>
            <a:ext cx="2147249" cy="3810000"/>
          </a:xfrm>
          <a:prstGeom prst="rect">
            <a:avLst/>
          </a:prstGeom>
          <a:gradFill rotWithShape="0">
            <a:gsLst>
              <a:gs pos="0">
                <a:srgbClr val="FFFF00">
                  <a:alpha val="28999"/>
                </a:srgbClr>
              </a:gs>
              <a:gs pos="100000">
                <a:srgbClr val="FFFF00">
                  <a:gamma/>
                  <a:shade val="46275"/>
                  <a:invGamma/>
                  <a:alpha val="25999"/>
                </a:srgbClr>
              </a:gs>
            </a:gsLst>
            <a:lin ang="5400000" scaled="1"/>
          </a:gradFill>
          <a:ln w="19050">
            <a:noFill/>
            <a:miter lim="800000"/>
            <a:headEnd/>
            <a:tailEnd/>
          </a:ln>
          <a:effectLst/>
        </p:spPr>
        <p:txBody>
          <a:bodyPr wrap="none" anchor="ctr"/>
          <a:lstStyle/>
          <a:p>
            <a:endParaRPr lang="en-US">
              <a:latin typeface="+mn-lt"/>
            </a:endParaRPr>
          </a:p>
        </p:txBody>
      </p:sp>
      <p:sp>
        <p:nvSpPr>
          <p:cNvPr id="13" name="Text Box 48"/>
          <p:cNvSpPr txBox="1">
            <a:spLocks noChangeArrowheads="1"/>
          </p:cNvSpPr>
          <p:nvPr/>
        </p:nvSpPr>
        <p:spPr bwMode="auto">
          <a:xfrm>
            <a:off x="872772" y="5742296"/>
            <a:ext cx="7398456" cy="461665"/>
          </a:xfrm>
          <a:prstGeom prst="rect">
            <a:avLst/>
          </a:prstGeom>
          <a:noFill/>
          <a:ln w="9525">
            <a:solidFill>
              <a:schemeClr val="tx1"/>
            </a:solidFill>
            <a:miter lim="800000"/>
            <a:headEnd/>
            <a:tailEnd/>
          </a:ln>
          <a:effectLst/>
        </p:spPr>
        <p:txBody>
          <a:bodyPr wrap="square">
            <a:spAutoFit/>
          </a:bodyPr>
          <a:lstStyle/>
          <a:p>
            <a:pPr algn="ctr">
              <a:buFont typeface="Symbol" pitchFamily="18" charset="2"/>
              <a:buNone/>
            </a:pPr>
            <a:r>
              <a:rPr lang="en-US" sz="1200" b="1" dirty="0" smtClean="0">
                <a:latin typeface="+mn-lt"/>
              </a:rPr>
              <a:t>In Phases 0-1, CA forces support Combatant Command and MAGTF Theater Support Cooperation objectives, as well as react to Humanitarian Assistance/Disaster Relief situations as required.</a:t>
            </a:r>
            <a:endParaRPr lang="en-US" sz="1600" b="1" dirty="0">
              <a:latin typeface="+mn-lt"/>
            </a:endParaRPr>
          </a:p>
        </p:txBody>
      </p:sp>
      <p:sp>
        <p:nvSpPr>
          <p:cNvPr id="14" name="TextBox 13"/>
          <p:cNvSpPr txBox="1"/>
          <p:nvPr/>
        </p:nvSpPr>
        <p:spPr>
          <a:xfrm>
            <a:off x="1546251" y="5413995"/>
            <a:ext cx="1720343" cy="338554"/>
          </a:xfrm>
          <a:prstGeom prst="rect">
            <a:avLst/>
          </a:prstGeom>
          <a:noFill/>
        </p:spPr>
        <p:txBody>
          <a:bodyPr wrap="none" rtlCol="0">
            <a:spAutoFit/>
          </a:bodyPr>
          <a:lstStyle/>
          <a:p>
            <a:r>
              <a:rPr lang="en-US" sz="1600" b="1" dirty="0" smtClean="0">
                <a:solidFill>
                  <a:srgbClr val="FF0000"/>
                </a:solidFill>
                <a:latin typeface="+mn-lt"/>
              </a:rPr>
              <a:t>TSC and HA/DR</a:t>
            </a:r>
            <a:endParaRPr lang="en-US" sz="1600" b="1" dirty="0">
              <a:solidFill>
                <a:srgbClr val="FF0000"/>
              </a:solidFill>
              <a:latin typeface="+mn-lt"/>
            </a:endParaRPr>
          </a:p>
        </p:txBody>
      </p:sp>
      <p:sp>
        <p:nvSpPr>
          <p:cNvPr id="4" name="Slide Number Placeholder 3"/>
          <p:cNvSpPr>
            <a:spLocks noGrp="1"/>
          </p:cNvSpPr>
          <p:nvPr>
            <p:ph type="sldNum" sz="quarter" idx="10"/>
          </p:nvPr>
        </p:nvSpPr>
        <p:spPr/>
        <p:txBody>
          <a:bodyPr/>
          <a:lstStyle/>
          <a:p>
            <a:pPr>
              <a:defRPr/>
            </a:pPr>
            <a:fld id="{74CA28FE-0CB0-4716-97C6-2C1B21EAAFDA}" type="slidenum">
              <a:rPr lang="en-US" smtClean="0"/>
              <a:pPr>
                <a:defRPr/>
              </a:pPr>
              <a:t>12</a:t>
            </a:fld>
            <a:endParaRPr lang="en-US"/>
          </a:p>
        </p:txBody>
      </p:sp>
    </p:spTree>
    <p:extLst>
      <p:ext uri="{BB962C8B-B14F-4D97-AF65-F5344CB8AC3E}">
        <p14:creationId xmlns:p14="http://schemas.microsoft.com/office/powerpoint/2010/main" val="127003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25104"/>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Concept of CA Employment</a:t>
            </a:r>
            <a:br>
              <a:rPr lang="en-US" sz="3600" b="1" dirty="0" smtClean="0">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Phases II - III</a:t>
            </a:r>
            <a:endParaRPr lang="en-US" sz="3600" b="1" dirty="0">
              <a:solidFill>
                <a:srgbClr val="002060"/>
              </a:solidFill>
              <a:effectLst>
                <a:outerShdw blurRad="38100" dist="38100" dir="2700000" algn="tl">
                  <a:srgbClr val="000000">
                    <a:alpha val="43137"/>
                  </a:srgbClr>
                </a:outerShdw>
              </a:effectLst>
            </a:endParaRPr>
          </a:p>
        </p:txBody>
      </p:sp>
      <p:grpSp>
        <p:nvGrpSpPr>
          <p:cNvPr id="2" name="Group 5"/>
          <p:cNvGrpSpPr>
            <a:grpSpLocks/>
          </p:cNvGrpSpPr>
          <p:nvPr/>
        </p:nvGrpSpPr>
        <p:grpSpPr bwMode="auto">
          <a:xfrm>
            <a:off x="342900" y="1405622"/>
            <a:ext cx="8801100" cy="4332288"/>
            <a:chOff x="192" y="864"/>
            <a:chExt cx="5544" cy="2729"/>
          </a:xfrm>
        </p:grpSpPr>
        <p:sp>
          <p:nvSpPr>
            <p:cNvPr id="15" name="Freeform 34"/>
            <p:cNvSpPr>
              <a:spLocks/>
            </p:cNvSpPr>
            <p:nvPr/>
          </p:nvSpPr>
          <p:spPr bwMode="auto">
            <a:xfrm>
              <a:off x="4509" y="1344"/>
              <a:ext cx="2" cy="2029"/>
            </a:xfrm>
            <a:custGeom>
              <a:avLst/>
              <a:gdLst/>
              <a:ahLst/>
              <a:cxnLst>
                <a:cxn ang="0">
                  <a:pos x="0" y="2112"/>
                </a:cxn>
                <a:cxn ang="0">
                  <a:pos x="2" y="1027"/>
                </a:cxn>
                <a:cxn ang="0">
                  <a:pos x="2" y="0"/>
                </a:cxn>
              </a:cxnLst>
              <a:rect l="0" t="0" r="r" b="b"/>
              <a:pathLst>
                <a:path w="2" h="2112">
                  <a:moveTo>
                    <a:pt x="0" y="2112"/>
                  </a:moveTo>
                  <a:lnTo>
                    <a:pt x="2" y="1027"/>
                  </a:lnTo>
                  <a:lnTo>
                    <a:pt x="2" y="0"/>
                  </a:lnTo>
                </a:path>
              </a:pathLst>
            </a:custGeom>
            <a:noFill/>
            <a:ln w="28575" cmpd="sng">
              <a:solidFill>
                <a:srgbClr val="000000"/>
              </a:solidFill>
              <a:round/>
              <a:headEnd/>
              <a:tailEnd/>
            </a:ln>
            <a:effectLst/>
          </p:spPr>
          <p:txBody>
            <a:bodyPr/>
            <a:lstStyle/>
            <a:p>
              <a:endParaRPr lang="en-US">
                <a:latin typeface="+mn-lt"/>
              </a:endParaRPr>
            </a:p>
          </p:txBody>
        </p:sp>
        <p:sp>
          <p:nvSpPr>
            <p:cNvPr id="16" name="Line 20"/>
            <p:cNvSpPr>
              <a:spLocks noChangeShapeType="1"/>
            </p:cNvSpPr>
            <p:nvPr/>
          </p:nvSpPr>
          <p:spPr bwMode="auto">
            <a:xfrm flipH="1" flipV="1">
              <a:off x="2164" y="1357"/>
              <a:ext cx="6" cy="2029"/>
            </a:xfrm>
            <a:prstGeom prst="line">
              <a:avLst/>
            </a:prstGeom>
            <a:noFill/>
            <a:ln w="28575">
              <a:solidFill>
                <a:srgbClr val="000000"/>
              </a:solidFill>
              <a:round/>
              <a:headEnd/>
              <a:tailEnd/>
            </a:ln>
            <a:effectLst/>
          </p:spPr>
          <p:txBody>
            <a:bodyPr/>
            <a:lstStyle/>
            <a:p>
              <a:endParaRPr lang="en-US">
                <a:latin typeface="+mn-lt"/>
              </a:endParaRPr>
            </a:p>
          </p:txBody>
        </p:sp>
        <p:sp>
          <p:nvSpPr>
            <p:cNvPr id="17" name="Line 21"/>
            <p:cNvSpPr>
              <a:spLocks noChangeShapeType="1"/>
            </p:cNvSpPr>
            <p:nvPr/>
          </p:nvSpPr>
          <p:spPr bwMode="auto">
            <a:xfrm flipV="1">
              <a:off x="2589" y="1358"/>
              <a:ext cx="1" cy="2029"/>
            </a:xfrm>
            <a:prstGeom prst="line">
              <a:avLst/>
            </a:prstGeom>
            <a:noFill/>
            <a:ln w="28575">
              <a:solidFill>
                <a:srgbClr val="000000"/>
              </a:solidFill>
              <a:round/>
              <a:headEnd/>
              <a:tailEnd/>
            </a:ln>
            <a:effectLst/>
          </p:spPr>
          <p:txBody>
            <a:bodyPr/>
            <a:lstStyle/>
            <a:p>
              <a:endParaRPr lang="en-US">
                <a:latin typeface="+mn-lt"/>
              </a:endParaRPr>
            </a:p>
          </p:txBody>
        </p:sp>
        <p:sp>
          <p:nvSpPr>
            <p:cNvPr id="18" name="Text Box 6"/>
            <p:cNvSpPr txBox="1">
              <a:spLocks noChangeArrowheads="1"/>
            </p:cNvSpPr>
            <p:nvPr/>
          </p:nvSpPr>
          <p:spPr bwMode="auto">
            <a:xfrm>
              <a:off x="960" y="982"/>
              <a:ext cx="705" cy="390"/>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Phase 0</a:t>
              </a:r>
            </a:p>
            <a:p>
              <a:pPr algn="ctr">
                <a:spcBef>
                  <a:spcPts val="0"/>
                </a:spcBef>
              </a:pPr>
              <a:r>
                <a:rPr lang="en-US" sz="1200" b="1" dirty="0">
                  <a:solidFill>
                    <a:srgbClr val="000000"/>
                  </a:solidFill>
                  <a:latin typeface="+mn-lt"/>
                </a:rPr>
                <a:t>Shaping</a:t>
              </a:r>
            </a:p>
            <a:p>
              <a:pPr algn="ctr">
                <a:spcBef>
                  <a:spcPts val="0"/>
                </a:spcBef>
              </a:pPr>
              <a:r>
                <a:rPr lang="en-US" sz="1200" b="1" dirty="0">
                  <a:solidFill>
                    <a:srgbClr val="000000"/>
                  </a:solidFill>
                  <a:latin typeface="+mn-lt"/>
                </a:rPr>
                <a:t>(Peacetime)</a:t>
              </a:r>
              <a:endParaRPr lang="en-US" sz="1200" dirty="0">
                <a:latin typeface="+mn-lt"/>
              </a:endParaRPr>
            </a:p>
          </p:txBody>
        </p:sp>
        <p:sp>
          <p:nvSpPr>
            <p:cNvPr id="19" name="Text Box 7"/>
            <p:cNvSpPr txBox="1">
              <a:spLocks noChangeArrowheads="1"/>
            </p:cNvSpPr>
            <p:nvPr/>
          </p:nvSpPr>
          <p:spPr bwMode="auto">
            <a:xfrm>
              <a:off x="1718" y="995"/>
              <a:ext cx="422" cy="274"/>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I</a:t>
              </a:r>
            </a:p>
            <a:p>
              <a:pPr algn="ctr">
                <a:spcBef>
                  <a:spcPts val="0"/>
                </a:spcBef>
              </a:pPr>
              <a:r>
                <a:rPr lang="en-US" sz="1200" b="1" dirty="0">
                  <a:solidFill>
                    <a:srgbClr val="000000"/>
                  </a:solidFill>
                  <a:latin typeface="+mn-lt"/>
                </a:rPr>
                <a:t>Deter</a:t>
              </a:r>
              <a:endParaRPr lang="en-US" sz="1200" dirty="0">
                <a:latin typeface="+mn-lt"/>
              </a:endParaRPr>
            </a:p>
          </p:txBody>
        </p:sp>
        <p:sp>
          <p:nvSpPr>
            <p:cNvPr id="20" name="Text Box 8"/>
            <p:cNvSpPr txBox="1">
              <a:spLocks noChangeArrowheads="1"/>
            </p:cNvSpPr>
            <p:nvPr/>
          </p:nvSpPr>
          <p:spPr bwMode="auto">
            <a:xfrm>
              <a:off x="2152" y="987"/>
              <a:ext cx="503" cy="390"/>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II</a:t>
              </a:r>
            </a:p>
            <a:p>
              <a:pPr algn="ctr">
                <a:spcBef>
                  <a:spcPts val="0"/>
                </a:spcBef>
              </a:pPr>
              <a:r>
                <a:rPr lang="en-US" sz="1200" b="1" dirty="0">
                  <a:solidFill>
                    <a:srgbClr val="000000"/>
                  </a:solidFill>
                  <a:latin typeface="+mn-lt"/>
                </a:rPr>
                <a:t>Seize the</a:t>
              </a:r>
            </a:p>
            <a:p>
              <a:pPr algn="ctr">
                <a:spcBef>
                  <a:spcPts val="0"/>
                </a:spcBef>
              </a:pPr>
              <a:r>
                <a:rPr lang="en-US" sz="1200" b="1" dirty="0">
                  <a:solidFill>
                    <a:srgbClr val="000000"/>
                  </a:solidFill>
                  <a:latin typeface="+mn-lt"/>
                </a:rPr>
                <a:t>Initiative</a:t>
              </a:r>
              <a:endParaRPr lang="en-US" sz="1200" dirty="0">
                <a:latin typeface="+mn-lt"/>
              </a:endParaRPr>
            </a:p>
          </p:txBody>
        </p:sp>
        <p:sp>
          <p:nvSpPr>
            <p:cNvPr id="21" name="Text Box 9"/>
            <p:cNvSpPr txBox="1">
              <a:spLocks noChangeArrowheads="1"/>
            </p:cNvSpPr>
            <p:nvPr/>
          </p:nvSpPr>
          <p:spPr bwMode="auto">
            <a:xfrm>
              <a:off x="2621" y="989"/>
              <a:ext cx="547" cy="374"/>
            </a:xfrm>
            <a:prstGeom prst="rect">
              <a:avLst/>
            </a:prstGeom>
            <a:noFill/>
            <a:ln w="9525">
              <a:noFill/>
              <a:miter lim="800000"/>
              <a:headEnd/>
              <a:tailEnd/>
            </a:ln>
            <a:effectLst/>
          </p:spPr>
          <p:txBody>
            <a:bodyPr wrap="none" lIns="64922" tIns="32461" rIns="64922" bIns="32461"/>
            <a:lstStyle/>
            <a:p>
              <a:pPr>
                <a:spcBef>
                  <a:spcPts val="0"/>
                </a:spcBef>
              </a:pPr>
              <a:r>
                <a:rPr lang="en-US" sz="1200" b="1" dirty="0">
                  <a:solidFill>
                    <a:srgbClr val="000000"/>
                  </a:solidFill>
                  <a:latin typeface="+mn-lt"/>
                </a:rPr>
                <a:t>Phase III</a:t>
              </a:r>
            </a:p>
            <a:p>
              <a:pPr>
                <a:spcBef>
                  <a:spcPts val="0"/>
                </a:spcBef>
              </a:pPr>
              <a:r>
                <a:rPr lang="en-US" sz="1200" b="1" dirty="0">
                  <a:solidFill>
                    <a:srgbClr val="000000"/>
                  </a:solidFill>
                  <a:latin typeface="+mn-lt"/>
                </a:rPr>
                <a:t>Dominate</a:t>
              </a:r>
            </a:p>
            <a:p>
              <a:endParaRPr lang="en-US" sz="1200" dirty="0">
                <a:latin typeface="+mn-lt"/>
              </a:endParaRPr>
            </a:p>
          </p:txBody>
        </p:sp>
        <p:sp>
          <p:nvSpPr>
            <p:cNvPr id="22" name="Text Box 10"/>
            <p:cNvSpPr txBox="1">
              <a:spLocks noChangeArrowheads="1"/>
            </p:cNvSpPr>
            <p:nvPr/>
          </p:nvSpPr>
          <p:spPr bwMode="auto">
            <a:xfrm>
              <a:off x="3619" y="987"/>
              <a:ext cx="509" cy="374"/>
            </a:xfrm>
            <a:prstGeom prst="rect">
              <a:avLst/>
            </a:prstGeom>
            <a:noFill/>
            <a:ln w="9525">
              <a:noFill/>
              <a:miter lim="800000"/>
              <a:headEnd/>
              <a:tailEnd/>
            </a:ln>
            <a:effectLst/>
          </p:spPr>
          <p:txBody>
            <a:bodyPr wrap="none" lIns="64922" tIns="32461" rIns="64922" bIns="32461"/>
            <a:lstStyle/>
            <a:p>
              <a:pPr>
                <a:spcBef>
                  <a:spcPts val="0"/>
                </a:spcBef>
              </a:pPr>
              <a:r>
                <a:rPr lang="en-US" sz="1200" b="1" dirty="0">
                  <a:solidFill>
                    <a:srgbClr val="000000"/>
                  </a:solidFill>
                  <a:latin typeface="+mn-lt"/>
                </a:rPr>
                <a:t>Phase IV </a:t>
              </a:r>
            </a:p>
            <a:p>
              <a:pPr>
                <a:spcBef>
                  <a:spcPts val="0"/>
                </a:spcBef>
              </a:pPr>
              <a:r>
                <a:rPr lang="en-US" sz="1200" b="1" dirty="0">
                  <a:solidFill>
                    <a:srgbClr val="000000"/>
                  </a:solidFill>
                  <a:latin typeface="+mn-lt"/>
                </a:rPr>
                <a:t>Stabilize</a:t>
              </a:r>
              <a:endParaRPr lang="en-US" sz="1200" dirty="0">
                <a:latin typeface="+mn-lt"/>
              </a:endParaRPr>
            </a:p>
          </p:txBody>
        </p:sp>
        <p:sp>
          <p:nvSpPr>
            <p:cNvPr id="23" name="Text Box 11"/>
            <p:cNvSpPr txBox="1">
              <a:spLocks noChangeArrowheads="1"/>
            </p:cNvSpPr>
            <p:nvPr/>
          </p:nvSpPr>
          <p:spPr bwMode="auto">
            <a:xfrm>
              <a:off x="4529" y="864"/>
              <a:ext cx="514" cy="507"/>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V</a:t>
              </a:r>
            </a:p>
            <a:p>
              <a:pPr algn="ctr">
                <a:spcBef>
                  <a:spcPts val="0"/>
                </a:spcBef>
              </a:pPr>
              <a:r>
                <a:rPr lang="en-US" sz="1200" b="1" dirty="0">
                  <a:solidFill>
                    <a:srgbClr val="000000"/>
                  </a:solidFill>
                  <a:latin typeface="+mn-lt"/>
                </a:rPr>
                <a:t>Enable</a:t>
              </a:r>
            </a:p>
            <a:p>
              <a:pPr algn="ctr">
                <a:spcBef>
                  <a:spcPts val="0"/>
                </a:spcBef>
              </a:pPr>
              <a:r>
                <a:rPr lang="en-US" sz="1200" b="1" dirty="0">
                  <a:solidFill>
                    <a:srgbClr val="000000"/>
                  </a:solidFill>
                  <a:latin typeface="+mn-lt"/>
                </a:rPr>
                <a:t>Civil</a:t>
              </a:r>
            </a:p>
            <a:p>
              <a:pPr algn="ctr">
                <a:spcBef>
                  <a:spcPts val="0"/>
                </a:spcBef>
              </a:pPr>
              <a:r>
                <a:rPr lang="en-US" sz="1200" b="1" dirty="0">
                  <a:solidFill>
                    <a:srgbClr val="000000"/>
                  </a:solidFill>
                  <a:latin typeface="+mn-lt"/>
                </a:rPr>
                <a:t>Authority</a:t>
              </a:r>
              <a:endParaRPr lang="en-US" sz="1200" dirty="0">
                <a:latin typeface="+mn-lt"/>
              </a:endParaRPr>
            </a:p>
          </p:txBody>
        </p:sp>
        <p:sp>
          <p:nvSpPr>
            <p:cNvPr id="24" name="Text Box 12"/>
            <p:cNvSpPr txBox="1">
              <a:spLocks noChangeArrowheads="1"/>
            </p:cNvSpPr>
            <p:nvPr/>
          </p:nvSpPr>
          <p:spPr bwMode="auto">
            <a:xfrm>
              <a:off x="192" y="1233"/>
              <a:ext cx="705" cy="274"/>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More </a:t>
              </a:r>
            </a:p>
            <a:p>
              <a:pPr algn="ctr">
                <a:spcBef>
                  <a:spcPts val="0"/>
                </a:spcBef>
              </a:pPr>
              <a:r>
                <a:rPr lang="en-US" sz="1200" b="1" dirty="0" err="1">
                  <a:solidFill>
                    <a:srgbClr val="000000"/>
                  </a:solidFill>
                  <a:latin typeface="+mn-lt"/>
                </a:rPr>
                <a:t>CMO</a:t>
              </a:r>
              <a:endParaRPr lang="en-US" sz="1200" dirty="0">
                <a:latin typeface="+mn-lt"/>
              </a:endParaRPr>
            </a:p>
          </p:txBody>
        </p:sp>
        <p:sp>
          <p:nvSpPr>
            <p:cNvPr id="25" name="Text Box 13"/>
            <p:cNvSpPr txBox="1">
              <a:spLocks noChangeArrowheads="1"/>
            </p:cNvSpPr>
            <p:nvPr/>
          </p:nvSpPr>
          <p:spPr bwMode="auto">
            <a:xfrm>
              <a:off x="222" y="3179"/>
              <a:ext cx="707" cy="274"/>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Less</a:t>
              </a:r>
            </a:p>
            <a:p>
              <a:pPr algn="ctr">
                <a:spcBef>
                  <a:spcPts val="0"/>
                </a:spcBef>
              </a:pPr>
              <a:r>
                <a:rPr lang="en-US" sz="1200" b="1" dirty="0" err="1">
                  <a:solidFill>
                    <a:srgbClr val="000000"/>
                  </a:solidFill>
                  <a:latin typeface="+mn-lt"/>
                </a:rPr>
                <a:t>CMO</a:t>
              </a:r>
              <a:endParaRPr lang="en-US" sz="1200" dirty="0">
                <a:latin typeface="+mn-lt"/>
              </a:endParaRPr>
            </a:p>
          </p:txBody>
        </p:sp>
        <p:sp>
          <p:nvSpPr>
            <p:cNvPr id="26" name="Text Box 14"/>
            <p:cNvSpPr txBox="1">
              <a:spLocks noChangeArrowheads="1"/>
            </p:cNvSpPr>
            <p:nvPr/>
          </p:nvSpPr>
          <p:spPr bwMode="auto">
            <a:xfrm rot="16221278">
              <a:off x="34" y="2087"/>
              <a:ext cx="849" cy="507"/>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Amount of </a:t>
              </a:r>
              <a:r>
                <a:rPr lang="en-US" sz="1200" b="1" dirty="0" err="1">
                  <a:solidFill>
                    <a:srgbClr val="000000"/>
                  </a:solidFill>
                  <a:latin typeface="+mn-lt"/>
                </a:rPr>
                <a:t>CMO</a:t>
              </a:r>
              <a:r>
                <a:rPr lang="en-US" sz="1200" b="1" dirty="0">
                  <a:solidFill>
                    <a:srgbClr val="000000"/>
                  </a:solidFill>
                  <a:latin typeface="+mn-lt"/>
                </a:rPr>
                <a:t> </a:t>
              </a:r>
            </a:p>
            <a:p>
              <a:pPr algn="ctr">
                <a:spcBef>
                  <a:spcPts val="0"/>
                </a:spcBef>
              </a:pPr>
              <a:r>
                <a:rPr lang="en-US" sz="1200" b="1" dirty="0">
                  <a:solidFill>
                    <a:srgbClr val="000000"/>
                  </a:solidFill>
                  <a:latin typeface="+mn-lt"/>
                </a:rPr>
                <a:t>Performed</a:t>
              </a:r>
            </a:p>
            <a:p>
              <a:pPr algn="ctr">
                <a:spcBef>
                  <a:spcPts val="0"/>
                </a:spcBef>
              </a:pPr>
              <a:r>
                <a:rPr lang="en-US" sz="1200" b="1" dirty="0">
                  <a:solidFill>
                    <a:srgbClr val="000000"/>
                  </a:solidFill>
                  <a:latin typeface="+mn-lt"/>
                </a:rPr>
                <a:t>and CA Forces </a:t>
              </a:r>
            </a:p>
            <a:p>
              <a:pPr algn="ctr">
                <a:spcBef>
                  <a:spcPts val="0"/>
                </a:spcBef>
              </a:pPr>
              <a:r>
                <a:rPr lang="en-US" sz="1200" b="1" dirty="0">
                  <a:solidFill>
                    <a:srgbClr val="000000"/>
                  </a:solidFill>
                  <a:latin typeface="+mn-lt"/>
                </a:rPr>
                <a:t>Required </a:t>
              </a:r>
              <a:endParaRPr lang="en-US" sz="1200" dirty="0">
                <a:latin typeface="+mn-lt"/>
              </a:endParaRPr>
            </a:p>
          </p:txBody>
        </p:sp>
        <p:sp>
          <p:nvSpPr>
            <p:cNvPr id="27" name="Freeform 15"/>
            <p:cNvSpPr>
              <a:spLocks/>
            </p:cNvSpPr>
            <p:nvPr/>
          </p:nvSpPr>
          <p:spPr bwMode="auto">
            <a:xfrm>
              <a:off x="1746" y="3131"/>
              <a:ext cx="3365" cy="263"/>
            </a:xfrm>
            <a:custGeom>
              <a:avLst/>
              <a:gdLst/>
              <a:ahLst/>
              <a:cxnLst>
                <a:cxn ang="0">
                  <a:pos x="0" y="272"/>
                </a:cxn>
                <a:cxn ang="0">
                  <a:pos x="4" y="0"/>
                </a:cxn>
                <a:cxn ang="0">
                  <a:pos x="563" y="95"/>
                </a:cxn>
                <a:cxn ang="0">
                  <a:pos x="1161" y="106"/>
                </a:cxn>
                <a:cxn ang="0">
                  <a:pos x="2502" y="124"/>
                </a:cxn>
                <a:cxn ang="0">
                  <a:pos x="2971" y="118"/>
                </a:cxn>
                <a:cxn ang="0">
                  <a:pos x="3619" y="118"/>
                </a:cxn>
                <a:cxn ang="0">
                  <a:pos x="3846" y="38"/>
                </a:cxn>
                <a:cxn ang="0">
                  <a:pos x="3842" y="274"/>
                </a:cxn>
                <a:cxn ang="0">
                  <a:pos x="0" y="272"/>
                </a:cxn>
              </a:cxnLst>
              <a:rect l="0" t="0" r="r" b="b"/>
              <a:pathLst>
                <a:path w="3846" h="274">
                  <a:moveTo>
                    <a:pt x="0" y="272"/>
                  </a:moveTo>
                  <a:lnTo>
                    <a:pt x="4" y="0"/>
                  </a:lnTo>
                  <a:lnTo>
                    <a:pt x="563" y="95"/>
                  </a:lnTo>
                  <a:lnTo>
                    <a:pt x="1161" y="106"/>
                  </a:lnTo>
                  <a:lnTo>
                    <a:pt x="2502" y="124"/>
                  </a:lnTo>
                  <a:lnTo>
                    <a:pt x="2971" y="118"/>
                  </a:lnTo>
                  <a:lnTo>
                    <a:pt x="3619" y="118"/>
                  </a:lnTo>
                  <a:lnTo>
                    <a:pt x="3846" y="38"/>
                  </a:lnTo>
                  <a:lnTo>
                    <a:pt x="3842" y="274"/>
                  </a:lnTo>
                  <a:lnTo>
                    <a:pt x="0" y="272"/>
                  </a:lnTo>
                  <a:close/>
                </a:path>
              </a:pathLst>
            </a:custGeom>
            <a:solidFill>
              <a:srgbClr val="000000"/>
            </a:solidFill>
            <a:ln w="9525">
              <a:solidFill>
                <a:srgbClr val="000000"/>
              </a:solidFill>
              <a:round/>
              <a:headEnd/>
              <a:tailEnd/>
            </a:ln>
            <a:effectLst/>
          </p:spPr>
          <p:txBody>
            <a:bodyPr/>
            <a:lstStyle/>
            <a:p>
              <a:endParaRPr lang="en-US">
                <a:latin typeface="+mn-lt"/>
              </a:endParaRPr>
            </a:p>
          </p:txBody>
        </p:sp>
        <p:sp>
          <p:nvSpPr>
            <p:cNvPr id="28" name="Freeform 16"/>
            <p:cNvSpPr>
              <a:spLocks/>
            </p:cNvSpPr>
            <p:nvPr/>
          </p:nvSpPr>
          <p:spPr bwMode="auto">
            <a:xfrm>
              <a:off x="1749" y="2844"/>
              <a:ext cx="3359" cy="402"/>
            </a:xfrm>
            <a:custGeom>
              <a:avLst/>
              <a:gdLst/>
              <a:ahLst/>
              <a:cxnLst>
                <a:cxn ang="0">
                  <a:pos x="0" y="311"/>
                </a:cxn>
                <a:cxn ang="0">
                  <a:pos x="1" y="252"/>
                </a:cxn>
                <a:cxn ang="0">
                  <a:pos x="545" y="0"/>
                </a:cxn>
                <a:cxn ang="0">
                  <a:pos x="1157" y="263"/>
                </a:cxn>
                <a:cxn ang="0">
                  <a:pos x="2483" y="350"/>
                </a:cxn>
                <a:cxn ang="0">
                  <a:pos x="3053" y="352"/>
                </a:cxn>
                <a:cxn ang="0">
                  <a:pos x="3614" y="352"/>
                </a:cxn>
                <a:cxn ang="0">
                  <a:pos x="3838" y="283"/>
                </a:cxn>
                <a:cxn ang="0">
                  <a:pos x="3838" y="341"/>
                </a:cxn>
                <a:cxn ang="0">
                  <a:pos x="3616" y="417"/>
                </a:cxn>
                <a:cxn ang="0">
                  <a:pos x="3055" y="419"/>
                </a:cxn>
                <a:cxn ang="0">
                  <a:pos x="2491" y="419"/>
                </a:cxn>
                <a:cxn ang="0">
                  <a:pos x="1800" y="419"/>
                </a:cxn>
                <a:cxn ang="0">
                  <a:pos x="1153" y="405"/>
                </a:cxn>
                <a:cxn ang="0">
                  <a:pos x="547" y="389"/>
                </a:cxn>
                <a:cxn ang="0">
                  <a:pos x="0" y="311"/>
                </a:cxn>
              </a:cxnLst>
              <a:rect l="0" t="0" r="r" b="b"/>
              <a:pathLst>
                <a:path w="3838" h="419">
                  <a:moveTo>
                    <a:pt x="0" y="311"/>
                  </a:moveTo>
                  <a:lnTo>
                    <a:pt x="1" y="252"/>
                  </a:lnTo>
                  <a:lnTo>
                    <a:pt x="545" y="0"/>
                  </a:lnTo>
                  <a:lnTo>
                    <a:pt x="1157" y="263"/>
                  </a:lnTo>
                  <a:lnTo>
                    <a:pt x="2483" y="350"/>
                  </a:lnTo>
                  <a:lnTo>
                    <a:pt x="3053" y="352"/>
                  </a:lnTo>
                  <a:lnTo>
                    <a:pt x="3614" y="352"/>
                  </a:lnTo>
                  <a:lnTo>
                    <a:pt x="3838" y="283"/>
                  </a:lnTo>
                  <a:lnTo>
                    <a:pt x="3838" y="341"/>
                  </a:lnTo>
                  <a:lnTo>
                    <a:pt x="3616" y="417"/>
                  </a:lnTo>
                  <a:lnTo>
                    <a:pt x="3055" y="419"/>
                  </a:lnTo>
                  <a:lnTo>
                    <a:pt x="2491" y="419"/>
                  </a:lnTo>
                  <a:lnTo>
                    <a:pt x="1800" y="419"/>
                  </a:lnTo>
                  <a:lnTo>
                    <a:pt x="1153" y="405"/>
                  </a:lnTo>
                  <a:lnTo>
                    <a:pt x="547" y="389"/>
                  </a:lnTo>
                  <a:lnTo>
                    <a:pt x="0" y="311"/>
                  </a:lnTo>
                  <a:close/>
                </a:path>
              </a:pathLst>
            </a:custGeom>
            <a:solidFill>
              <a:srgbClr val="CECECE"/>
            </a:solidFill>
            <a:ln w="9525">
              <a:solidFill>
                <a:srgbClr val="000000"/>
              </a:solidFill>
              <a:round/>
              <a:headEnd/>
              <a:tailEnd/>
            </a:ln>
            <a:effectLst/>
          </p:spPr>
          <p:txBody>
            <a:bodyPr/>
            <a:lstStyle/>
            <a:p>
              <a:endParaRPr lang="en-US">
                <a:latin typeface="+mn-lt"/>
              </a:endParaRPr>
            </a:p>
          </p:txBody>
        </p:sp>
        <p:sp>
          <p:nvSpPr>
            <p:cNvPr id="29" name="Freeform 17"/>
            <p:cNvSpPr>
              <a:spLocks/>
            </p:cNvSpPr>
            <p:nvPr/>
          </p:nvSpPr>
          <p:spPr bwMode="auto">
            <a:xfrm>
              <a:off x="1749" y="2337"/>
              <a:ext cx="2046" cy="843"/>
            </a:xfrm>
            <a:custGeom>
              <a:avLst/>
              <a:gdLst/>
              <a:ahLst/>
              <a:cxnLst>
                <a:cxn ang="0">
                  <a:pos x="1" y="724"/>
                </a:cxn>
                <a:cxn ang="0">
                  <a:pos x="555" y="467"/>
                </a:cxn>
                <a:cxn ang="0">
                  <a:pos x="1146" y="0"/>
                </a:cxn>
                <a:cxn ang="0">
                  <a:pos x="1282" y="704"/>
                </a:cxn>
                <a:cxn ang="0">
                  <a:pos x="1610" y="784"/>
                </a:cxn>
                <a:cxn ang="0">
                  <a:pos x="2338" y="864"/>
                </a:cxn>
                <a:cxn ang="0">
                  <a:pos x="2309" y="877"/>
                </a:cxn>
                <a:cxn ang="0">
                  <a:pos x="1160" y="790"/>
                </a:cxn>
                <a:cxn ang="0">
                  <a:pos x="553" y="532"/>
                </a:cxn>
                <a:cxn ang="0">
                  <a:pos x="0" y="779"/>
                </a:cxn>
                <a:cxn ang="0">
                  <a:pos x="1" y="724"/>
                </a:cxn>
              </a:cxnLst>
              <a:rect l="0" t="0" r="r" b="b"/>
              <a:pathLst>
                <a:path w="2338" h="877">
                  <a:moveTo>
                    <a:pt x="1" y="724"/>
                  </a:moveTo>
                  <a:lnTo>
                    <a:pt x="555" y="467"/>
                  </a:lnTo>
                  <a:lnTo>
                    <a:pt x="1146" y="0"/>
                  </a:lnTo>
                  <a:lnTo>
                    <a:pt x="1282" y="704"/>
                  </a:lnTo>
                  <a:lnTo>
                    <a:pt x="1610" y="784"/>
                  </a:lnTo>
                  <a:lnTo>
                    <a:pt x="2338" y="864"/>
                  </a:lnTo>
                  <a:lnTo>
                    <a:pt x="2309" y="877"/>
                  </a:lnTo>
                  <a:lnTo>
                    <a:pt x="1160" y="790"/>
                  </a:lnTo>
                  <a:lnTo>
                    <a:pt x="553" y="532"/>
                  </a:lnTo>
                  <a:lnTo>
                    <a:pt x="0" y="779"/>
                  </a:lnTo>
                  <a:lnTo>
                    <a:pt x="1" y="724"/>
                  </a:lnTo>
                  <a:close/>
                </a:path>
              </a:pathLst>
            </a:custGeom>
            <a:solidFill>
              <a:srgbClr val="66FF33"/>
            </a:solidFill>
            <a:ln w="9525" cmpd="sng">
              <a:solidFill>
                <a:srgbClr val="000000"/>
              </a:solidFill>
              <a:round/>
              <a:headEnd/>
              <a:tailEnd/>
            </a:ln>
            <a:effectLst/>
          </p:spPr>
          <p:txBody>
            <a:bodyPr/>
            <a:lstStyle/>
            <a:p>
              <a:endParaRPr lang="en-US">
                <a:latin typeface="+mn-lt"/>
              </a:endParaRPr>
            </a:p>
          </p:txBody>
        </p:sp>
        <p:sp>
          <p:nvSpPr>
            <p:cNvPr id="30" name="Freeform 19"/>
            <p:cNvSpPr>
              <a:spLocks/>
            </p:cNvSpPr>
            <p:nvPr/>
          </p:nvSpPr>
          <p:spPr bwMode="auto">
            <a:xfrm>
              <a:off x="2921" y="1815"/>
              <a:ext cx="2186" cy="1130"/>
            </a:xfrm>
            <a:custGeom>
              <a:avLst/>
              <a:gdLst/>
              <a:ahLst/>
              <a:cxnLst>
                <a:cxn ang="0">
                  <a:pos x="276" y="76"/>
                </a:cxn>
                <a:cxn ang="0">
                  <a:pos x="607" y="392"/>
                </a:cxn>
                <a:cxn ang="0">
                  <a:pos x="655" y="8"/>
                </a:cxn>
                <a:cxn ang="0">
                  <a:pos x="1807" y="0"/>
                </a:cxn>
                <a:cxn ang="0">
                  <a:pos x="2497" y="544"/>
                </a:cxn>
                <a:cxn ang="0">
                  <a:pos x="2495" y="1176"/>
                </a:cxn>
                <a:cxn ang="0">
                  <a:pos x="1709" y="1162"/>
                </a:cxn>
                <a:cxn ang="0">
                  <a:pos x="999" y="960"/>
                </a:cxn>
                <a:cxn ang="0">
                  <a:pos x="276" y="106"/>
                </a:cxn>
                <a:cxn ang="0">
                  <a:pos x="0" y="112"/>
                </a:cxn>
                <a:cxn ang="0">
                  <a:pos x="189" y="73"/>
                </a:cxn>
                <a:cxn ang="0">
                  <a:pos x="276" y="76"/>
                </a:cxn>
              </a:cxnLst>
              <a:rect l="0" t="0" r="r" b="b"/>
              <a:pathLst>
                <a:path w="2497" h="1176">
                  <a:moveTo>
                    <a:pt x="276" y="76"/>
                  </a:moveTo>
                  <a:lnTo>
                    <a:pt x="607" y="392"/>
                  </a:lnTo>
                  <a:lnTo>
                    <a:pt x="655" y="8"/>
                  </a:lnTo>
                  <a:lnTo>
                    <a:pt x="1807" y="0"/>
                  </a:lnTo>
                  <a:lnTo>
                    <a:pt x="2497" y="544"/>
                  </a:lnTo>
                  <a:lnTo>
                    <a:pt x="2495" y="1176"/>
                  </a:lnTo>
                  <a:lnTo>
                    <a:pt x="1709" y="1162"/>
                  </a:lnTo>
                  <a:lnTo>
                    <a:pt x="999" y="960"/>
                  </a:lnTo>
                  <a:lnTo>
                    <a:pt x="276" y="106"/>
                  </a:lnTo>
                  <a:lnTo>
                    <a:pt x="0" y="112"/>
                  </a:lnTo>
                  <a:lnTo>
                    <a:pt x="189" y="73"/>
                  </a:lnTo>
                  <a:lnTo>
                    <a:pt x="276" y="76"/>
                  </a:lnTo>
                  <a:close/>
                </a:path>
              </a:pathLst>
            </a:custGeom>
            <a:solidFill>
              <a:srgbClr val="99CCFF"/>
            </a:solidFill>
            <a:ln w="12700" cmpd="sng">
              <a:solidFill>
                <a:srgbClr val="000000"/>
              </a:solidFill>
              <a:round/>
              <a:headEnd/>
              <a:tailEnd/>
            </a:ln>
            <a:effectLst/>
          </p:spPr>
          <p:txBody>
            <a:bodyPr/>
            <a:lstStyle/>
            <a:p>
              <a:endParaRPr lang="en-US">
                <a:latin typeface="+mn-lt"/>
              </a:endParaRPr>
            </a:p>
          </p:txBody>
        </p:sp>
        <p:sp>
          <p:nvSpPr>
            <p:cNvPr id="31" name="Freeform 22"/>
            <p:cNvSpPr>
              <a:spLocks/>
            </p:cNvSpPr>
            <p:nvPr/>
          </p:nvSpPr>
          <p:spPr bwMode="auto">
            <a:xfrm>
              <a:off x="3187" y="1349"/>
              <a:ext cx="2" cy="2029"/>
            </a:xfrm>
            <a:custGeom>
              <a:avLst/>
              <a:gdLst/>
              <a:ahLst/>
              <a:cxnLst>
                <a:cxn ang="0">
                  <a:pos x="0" y="2112"/>
                </a:cxn>
                <a:cxn ang="0">
                  <a:pos x="2" y="1027"/>
                </a:cxn>
                <a:cxn ang="0">
                  <a:pos x="2" y="0"/>
                </a:cxn>
              </a:cxnLst>
              <a:rect l="0" t="0" r="r" b="b"/>
              <a:pathLst>
                <a:path w="2" h="2112">
                  <a:moveTo>
                    <a:pt x="0" y="2112"/>
                  </a:moveTo>
                  <a:lnTo>
                    <a:pt x="2" y="1027"/>
                  </a:lnTo>
                  <a:lnTo>
                    <a:pt x="2" y="0"/>
                  </a:lnTo>
                </a:path>
              </a:pathLst>
            </a:custGeom>
            <a:noFill/>
            <a:ln w="28575" cmpd="sng">
              <a:solidFill>
                <a:srgbClr val="000000"/>
              </a:solidFill>
              <a:round/>
              <a:headEnd/>
              <a:tailEnd/>
            </a:ln>
            <a:effectLst/>
          </p:spPr>
          <p:txBody>
            <a:bodyPr/>
            <a:lstStyle/>
            <a:p>
              <a:endParaRPr lang="en-US">
                <a:latin typeface="+mn-lt"/>
              </a:endParaRPr>
            </a:p>
          </p:txBody>
        </p:sp>
        <p:sp>
          <p:nvSpPr>
            <p:cNvPr id="32" name="Freeform 23"/>
            <p:cNvSpPr>
              <a:spLocks/>
            </p:cNvSpPr>
            <p:nvPr/>
          </p:nvSpPr>
          <p:spPr bwMode="auto">
            <a:xfrm>
              <a:off x="803" y="3112"/>
              <a:ext cx="938" cy="288"/>
            </a:xfrm>
            <a:custGeom>
              <a:avLst/>
              <a:gdLst/>
              <a:ahLst/>
              <a:cxnLst>
                <a:cxn ang="0">
                  <a:pos x="1114" y="434"/>
                </a:cxn>
                <a:cxn ang="0">
                  <a:pos x="1116" y="412"/>
                </a:cxn>
                <a:cxn ang="0">
                  <a:pos x="1116" y="0"/>
                </a:cxn>
                <a:cxn ang="0">
                  <a:pos x="0" y="0"/>
                </a:cxn>
                <a:cxn ang="0">
                  <a:pos x="8" y="432"/>
                </a:cxn>
                <a:cxn ang="0">
                  <a:pos x="1114" y="434"/>
                </a:cxn>
              </a:cxnLst>
              <a:rect l="0" t="0" r="r" b="b"/>
              <a:pathLst>
                <a:path w="1117" h="434">
                  <a:moveTo>
                    <a:pt x="1114" y="434"/>
                  </a:moveTo>
                  <a:cubicBezTo>
                    <a:pt x="1117" y="419"/>
                    <a:pt x="1116" y="426"/>
                    <a:pt x="1116" y="412"/>
                  </a:cubicBezTo>
                  <a:lnTo>
                    <a:pt x="1116" y="0"/>
                  </a:lnTo>
                  <a:lnTo>
                    <a:pt x="0" y="0"/>
                  </a:lnTo>
                  <a:lnTo>
                    <a:pt x="8" y="432"/>
                  </a:lnTo>
                  <a:lnTo>
                    <a:pt x="1114" y="434"/>
                  </a:lnTo>
                  <a:close/>
                </a:path>
              </a:pathLst>
            </a:custGeom>
            <a:solidFill>
              <a:srgbClr val="000000"/>
            </a:solidFill>
            <a:ln w="9525">
              <a:solidFill>
                <a:srgbClr val="000000"/>
              </a:solidFill>
              <a:round/>
              <a:headEnd/>
              <a:tailEnd/>
            </a:ln>
            <a:effectLst/>
          </p:spPr>
          <p:txBody>
            <a:bodyPr/>
            <a:lstStyle/>
            <a:p>
              <a:endParaRPr lang="en-US">
                <a:latin typeface="+mn-lt"/>
              </a:endParaRPr>
            </a:p>
          </p:txBody>
        </p:sp>
        <p:sp>
          <p:nvSpPr>
            <p:cNvPr id="33" name="Text Box 24"/>
            <p:cNvSpPr txBox="1">
              <a:spLocks noChangeArrowheads="1"/>
            </p:cNvSpPr>
            <p:nvPr/>
          </p:nvSpPr>
          <p:spPr bwMode="auto">
            <a:xfrm>
              <a:off x="1820" y="3013"/>
              <a:ext cx="918"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000000"/>
                  </a:solidFill>
                  <a:latin typeface="+mn-lt"/>
                </a:rPr>
                <a:t>Nation Assistance</a:t>
              </a:r>
              <a:endParaRPr lang="en-US" sz="1200" dirty="0">
                <a:latin typeface="+mn-lt"/>
              </a:endParaRPr>
            </a:p>
          </p:txBody>
        </p:sp>
        <p:sp>
          <p:nvSpPr>
            <p:cNvPr id="34" name="Text Box 27"/>
            <p:cNvSpPr txBox="1">
              <a:spLocks noChangeArrowheads="1"/>
            </p:cNvSpPr>
            <p:nvPr/>
          </p:nvSpPr>
          <p:spPr bwMode="auto">
            <a:xfrm>
              <a:off x="3637" y="2232"/>
              <a:ext cx="1515"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000000"/>
                  </a:solidFill>
                  <a:latin typeface="+mn-lt"/>
                </a:rPr>
                <a:t>Support to Civil </a:t>
              </a:r>
              <a:r>
                <a:rPr lang="en-US" sz="1200" b="1" dirty="0" smtClean="0">
                  <a:solidFill>
                    <a:srgbClr val="000000"/>
                  </a:solidFill>
                  <a:latin typeface="+mn-lt"/>
                </a:rPr>
                <a:t>Administration</a:t>
              </a:r>
              <a:endParaRPr lang="en-US" sz="1200" dirty="0">
                <a:latin typeface="+mn-lt"/>
              </a:endParaRPr>
            </a:p>
          </p:txBody>
        </p:sp>
        <p:sp>
          <p:nvSpPr>
            <p:cNvPr id="35" name="Text Box 28"/>
            <p:cNvSpPr txBox="1">
              <a:spLocks noChangeArrowheads="1"/>
            </p:cNvSpPr>
            <p:nvPr/>
          </p:nvSpPr>
          <p:spPr bwMode="auto">
            <a:xfrm>
              <a:off x="1697"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6" name="Text Box 29"/>
            <p:cNvSpPr txBox="1">
              <a:spLocks noChangeArrowheads="1"/>
            </p:cNvSpPr>
            <p:nvPr/>
          </p:nvSpPr>
          <p:spPr bwMode="auto">
            <a:xfrm>
              <a:off x="2516"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7" name="Text Box 30"/>
            <p:cNvSpPr txBox="1">
              <a:spLocks noChangeArrowheads="1"/>
            </p:cNvSpPr>
            <p:nvPr/>
          </p:nvSpPr>
          <p:spPr bwMode="auto">
            <a:xfrm>
              <a:off x="3105"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8" name="Text Box 31"/>
            <p:cNvSpPr txBox="1">
              <a:spLocks noChangeArrowheads="1"/>
            </p:cNvSpPr>
            <p:nvPr/>
          </p:nvSpPr>
          <p:spPr bwMode="auto">
            <a:xfrm>
              <a:off x="4504" y="3419"/>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9" name="Line 32"/>
            <p:cNvSpPr>
              <a:spLocks noChangeShapeType="1"/>
            </p:cNvSpPr>
            <p:nvPr/>
          </p:nvSpPr>
          <p:spPr bwMode="auto">
            <a:xfrm>
              <a:off x="773" y="1511"/>
              <a:ext cx="4326" cy="0"/>
            </a:xfrm>
            <a:prstGeom prst="line">
              <a:avLst/>
            </a:prstGeom>
            <a:noFill/>
            <a:ln w="38100">
              <a:solidFill>
                <a:srgbClr val="000000"/>
              </a:solidFill>
              <a:round/>
              <a:headEnd type="triangle" w="med" len="med"/>
              <a:tailEnd/>
            </a:ln>
          </p:spPr>
          <p:txBody>
            <a:bodyPr/>
            <a:lstStyle/>
            <a:p>
              <a:endParaRPr lang="en-US">
                <a:latin typeface="+mn-lt"/>
              </a:endParaRPr>
            </a:p>
          </p:txBody>
        </p:sp>
        <p:sp>
          <p:nvSpPr>
            <p:cNvPr id="40" name="Rectangle 33"/>
            <p:cNvSpPr>
              <a:spLocks noChangeArrowheads="1"/>
            </p:cNvSpPr>
            <p:nvPr/>
          </p:nvSpPr>
          <p:spPr bwMode="auto">
            <a:xfrm>
              <a:off x="803" y="3088"/>
              <a:ext cx="941" cy="59"/>
            </a:xfrm>
            <a:prstGeom prst="rect">
              <a:avLst/>
            </a:prstGeom>
            <a:solidFill>
              <a:srgbClr val="DDDDDD"/>
            </a:solidFill>
            <a:ln w="28575">
              <a:solidFill>
                <a:srgbClr val="000000"/>
              </a:solidFill>
              <a:miter lim="800000"/>
              <a:headEnd/>
              <a:tailEnd/>
            </a:ln>
          </p:spPr>
          <p:txBody>
            <a:bodyPr/>
            <a:lstStyle/>
            <a:p>
              <a:endParaRPr lang="en-US">
                <a:latin typeface="+mn-lt"/>
              </a:endParaRPr>
            </a:p>
          </p:txBody>
        </p:sp>
        <p:sp>
          <p:nvSpPr>
            <p:cNvPr id="42" name="Line 36"/>
            <p:cNvSpPr>
              <a:spLocks noChangeShapeType="1"/>
            </p:cNvSpPr>
            <p:nvPr/>
          </p:nvSpPr>
          <p:spPr bwMode="auto">
            <a:xfrm>
              <a:off x="1737" y="1392"/>
              <a:ext cx="441" cy="0"/>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3" name="Line 37"/>
            <p:cNvSpPr>
              <a:spLocks noChangeShapeType="1"/>
            </p:cNvSpPr>
            <p:nvPr/>
          </p:nvSpPr>
          <p:spPr bwMode="auto">
            <a:xfrm>
              <a:off x="2158" y="1396"/>
              <a:ext cx="441"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4" name="Line 38"/>
            <p:cNvSpPr>
              <a:spLocks noChangeShapeType="1"/>
            </p:cNvSpPr>
            <p:nvPr/>
          </p:nvSpPr>
          <p:spPr bwMode="auto">
            <a:xfrm>
              <a:off x="2576" y="1400"/>
              <a:ext cx="618"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5" name="Line 39"/>
            <p:cNvSpPr>
              <a:spLocks noChangeShapeType="1"/>
            </p:cNvSpPr>
            <p:nvPr/>
          </p:nvSpPr>
          <p:spPr bwMode="auto">
            <a:xfrm>
              <a:off x="3194" y="1400"/>
              <a:ext cx="1324"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6" name="Line 40"/>
            <p:cNvSpPr>
              <a:spLocks noChangeShapeType="1"/>
            </p:cNvSpPr>
            <p:nvPr/>
          </p:nvSpPr>
          <p:spPr bwMode="auto">
            <a:xfrm>
              <a:off x="4503" y="1400"/>
              <a:ext cx="618" cy="0"/>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7" name="Freeform 41"/>
            <p:cNvSpPr>
              <a:spLocks/>
            </p:cNvSpPr>
            <p:nvPr/>
          </p:nvSpPr>
          <p:spPr bwMode="auto">
            <a:xfrm>
              <a:off x="1749" y="1349"/>
              <a:ext cx="2" cy="2044"/>
            </a:xfrm>
            <a:custGeom>
              <a:avLst/>
              <a:gdLst/>
              <a:ahLst/>
              <a:cxnLst>
                <a:cxn ang="0">
                  <a:pos x="2" y="2128"/>
                </a:cxn>
                <a:cxn ang="0">
                  <a:pos x="0" y="0"/>
                </a:cxn>
              </a:cxnLst>
              <a:rect l="0" t="0" r="r" b="b"/>
              <a:pathLst>
                <a:path w="2" h="2128">
                  <a:moveTo>
                    <a:pt x="2" y="2128"/>
                  </a:moveTo>
                  <a:lnTo>
                    <a:pt x="0" y="0"/>
                  </a:lnTo>
                </a:path>
              </a:pathLst>
            </a:custGeom>
            <a:noFill/>
            <a:ln w="28575" cmpd="sng">
              <a:solidFill>
                <a:srgbClr val="000000"/>
              </a:solidFill>
              <a:round/>
              <a:headEnd/>
              <a:tailEnd/>
            </a:ln>
            <a:effectLst/>
          </p:spPr>
          <p:txBody>
            <a:bodyPr/>
            <a:lstStyle/>
            <a:p>
              <a:endParaRPr lang="en-US">
                <a:latin typeface="+mn-lt"/>
              </a:endParaRPr>
            </a:p>
          </p:txBody>
        </p:sp>
        <p:sp>
          <p:nvSpPr>
            <p:cNvPr id="48" name="Line 42"/>
            <p:cNvSpPr>
              <a:spLocks noChangeShapeType="1"/>
            </p:cNvSpPr>
            <p:nvPr/>
          </p:nvSpPr>
          <p:spPr bwMode="auto">
            <a:xfrm>
              <a:off x="795" y="1362"/>
              <a:ext cx="1" cy="2036"/>
            </a:xfrm>
            <a:prstGeom prst="line">
              <a:avLst/>
            </a:prstGeom>
            <a:noFill/>
            <a:ln w="28575">
              <a:solidFill>
                <a:srgbClr val="000000"/>
              </a:solidFill>
              <a:prstDash val="dash"/>
              <a:round/>
              <a:headEnd type="none" w="med" len="med"/>
              <a:tailEnd/>
            </a:ln>
          </p:spPr>
          <p:txBody>
            <a:bodyPr/>
            <a:lstStyle/>
            <a:p>
              <a:endParaRPr lang="en-US">
                <a:latin typeface="+mn-lt"/>
              </a:endParaRPr>
            </a:p>
          </p:txBody>
        </p:sp>
        <p:sp>
          <p:nvSpPr>
            <p:cNvPr id="49" name="Freeform 43"/>
            <p:cNvSpPr>
              <a:spLocks/>
            </p:cNvSpPr>
            <p:nvPr/>
          </p:nvSpPr>
          <p:spPr bwMode="auto">
            <a:xfrm>
              <a:off x="5102" y="1344"/>
              <a:ext cx="11" cy="2032"/>
            </a:xfrm>
            <a:custGeom>
              <a:avLst/>
              <a:gdLst/>
              <a:ahLst/>
              <a:cxnLst>
                <a:cxn ang="0">
                  <a:pos x="0" y="2115"/>
                </a:cxn>
                <a:cxn ang="0">
                  <a:pos x="12" y="0"/>
                </a:cxn>
              </a:cxnLst>
              <a:rect l="0" t="0" r="r" b="b"/>
              <a:pathLst>
                <a:path w="12" h="2115">
                  <a:moveTo>
                    <a:pt x="0" y="2115"/>
                  </a:moveTo>
                  <a:lnTo>
                    <a:pt x="12" y="0"/>
                  </a:lnTo>
                </a:path>
              </a:pathLst>
            </a:custGeom>
            <a:noFill/>
            <a:ln w="28575" cap="flat" cmpd="sng">
              <a:solidFill>
                <a:srgbClr val="000000"/>
              </a:solidFill>
              <a:prstDash val="dash"/>
              <a:round/>
              <a:headEnd type="none" w="med" len="med"/>
              <a:tailEnd type="none" w="med" len="med"/>
            </a:ln>
            <a:effectLst/>
          </p:spPr>
          <p:txBody>
            <a:bodyPr/>
            <a:lstStyle/>
            <a:p>
              <a:endParaRPr lang="en-US">
                <a:latin typeface="+mn-lt"/>
              </a:endParaRPr>
            </a:p>
          </p:txBody>
        </p:sp>
        <p:sp>
          <p:nvSpPr>
            <p:cNvPr id="50" name="Text Box 44"/>
            <p:cNvSpPr txBox="1">
              <a:spLocks noChangeArrowheads="1"/>
            </p:cNvSpPr>
            <p:nvPr/>
          </p:nvSpPr>
          <p:spPr bwMode="auto">
            <a:xfrm>
              <a:off x="1385" y="3239"/>
              <a:ext cx="1468" cy="158"/>
            </a:xfrm>
            <a:prstGeom prst="rect">
              <a:avLst/>
            </a:prstGeom>
            <a:solidFill>
              <a:schemeClr val="tx1"/>
            </a:solid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FFFFFF"/>
                  </a:solidFill>
                  <a:latin typeface="+mn-lt"/>
                </a:rPr>
                <a:t>Civil Information Management</a:t>
              </a:r>
              <a:endParaRPr lang="en-US" sz="1200" dirty="0">
                <a:latin typeface="+mn-lt"/>
              </a:endParaRPr>
            </a:p>
          </p:txBody>
        </p:sp>
        <p:sp>
          <p:nvSpPr>
            <p:cNvPr id="51" name="Rectangle 45"/>
            <p:cNvSpPr>
              <a:spLocks noChangeArrowheads="1"/>
            </p:cNvSpPr>
            <p:nvPr/>
          </p:nvSpPr>
          <p:spPr bwMode="auto">
            <a:xfrm>
              <a:off x="800" y="3040"/>
              <a:ext cx="941" cy="59"/>
            </a:xfrm>
            <a:prstGeom prst="rect">
              <a:avLst/>
            </a:prstGeom>
            <a:solidFill>
              <a:srgbClr val="66FF66"/>
            </a:solidFill>
            <a:ln w="28575">
              <a:solidFill>
                <a:srgbClr val="000000"/>
              </a:solidFill>
              <a:miter lim="800000"/>
              <a:headEnd/>
              <a:tailEnd/>
            </a:ln>
          </p:spPr>
          <p:txBody>
            <a:bodyPr/>
            <a:lstStyle/>
            <a:p>
              <a:endParaRPr lang="en-US">
                <a:latin typeface="+mn-lt"/>
              </a:endParaRPr>
            </a:p>
          </p:txBody>
        </p:sp>
        <p:sp>
          <p:nvSpPr>
            <p:cNvPr id="52" name="Text Box 46"/>
            <p:cNvSpPr txBox="1">
              <a:spLocks noChangeArrowheads="1"/>
            </p:cNvSpPr>
            <p:nvPr/>
          </p:nvSpPr>
          <p:spPr bwMode="auto">
            <a:xfrm>
              <a:off x="5031" y="1248"/>
              <a:ext cx="705" cy="448"/>
            </a:xfrm>
            <a:prstGeom prst="rect">
              <a:avLst/>
            </a:prstGeom>
            <a:noFill/>
            <a:ln w="9525">
              <a:noFill/>
              <a:miter lim="800000"/>
              <a:headEnd/>
              <a:tailEnd/>
            </a:ln>
            <a:effectLst/>
          </p:spPr>
          <p:txBody>
            <a:bodyPr lIns="64922" tIns="32461" rIns="64922" bIns="32461">
              <a:spAutoFit/>
            </a:bodyPr>
            <a:lstStyle/>
            <a:p>
              <a:pPr algn="ctr"/>
              <a:r>
                <a:rPr lang="en-US" sz="1200" b="1">
                  <a:solidFill>
                    <a:srgbClr val="000000"/>
                  </a:solidFill>
                  <a:latin typeface="+mn-lt"/>
                </a:rPr>
                <a:t>Back to Phase 0</a:t>
              </a:r>
            </a:p>
            <a:p>
              <a:pPr algn="ctr"/>
              <a:r>
                <a:rPr lang="en-US" sz="1200" b="1">
                  <a:solidFill>
                    <a:srgbClr val="000000"/>
                  </a:solidFill>
                  <a:latin typeface="+mn-lt"/>
                </a:rPr>
                <a:t>Shaping</a:t>
              </a:r>
            </a:p>
          </p:txBody>
        </p:sp>
        <p:sp>
          <p:nvSpPr>
            <p:cNvPr id="53" name="Freeform 18"/>
            <p:cNvSpPr>
              <a:spLocks/>
            </p:cNvSpPr>
            <p:nvPr/>
          </p:nvSpPr>
          <p:spPr bwMode="auto">
            <a:xfrm>
              <a:off x="1737" y="1915"/>
              <a:ext cx="3366" cy="1264"/>
            </a:xfrm>
            <a:custGeom>
              <a:avLst/>
              <a:gdLst/>
              <a:ahLst/>
              <a:cxnLst>
                <a:cxn ang="0">
                  <a:pos x="1" y="1125"/>
                </a:cxn>
                <a:cxn ang="0">
                  <a:pos x="555" y="830"/>
                </a:cxn>
                <a:cxn ang="0">
                  <a:pos x="1024" y="336"/>
                </a:cxn>
                <a:cxn ang="0">
                  <a:pos x="1344" y="8"/>
                </a:cxn>
                <a:cxn ang="0">
                  <a:pos x="1632" y="0"/>
                </a:cxn>
                <a:cxn ang="0">
                  <a:pos x="2344" y="848"/>
                </a:cxn>
                <a:cxn ang="0">
                  <a:pos x="3064" y="1056"/>
                </a:cxn>
                <a:cxn ang="0">
                  <a:pos x="3846" y="1074"/>
                </a:cxn>
                <a:cxn ang="0">
                  <a:pos x="3846" y="1244"/>
                </a:cxn>
                <a:cxn ang="0">
                  <a:pos x="3648" y="1316"/>
                </a:cxn>
                <a:cxn ang="0">
                  <a:pos x="2346" y="1316"/>
                </a:cxn>
                <a:cxn ang="0">
                  <a:pos x="1640" y="1224"/>
                </a:cxn>
                <a:cxn ang="0">
                  <a:pos x="1296" y="1144"/>
                </a:cxn>
                <a:cxn ang="0">
                  <a:pos x="1024" y="552"/>
                </a:cxn>
                <a:cxn ang="0">
                  <a:pos x="555" y="921"/>
                </a:cxn>
                <a:cxn ang="0">
                  <a:pos x="0" y="1176"/>
                </a:cxn>
                <a:cxn ang="0">
                  <a:pos x="1" y="1125"/>
                </a:cxn>
              </a:cxnLst>
              <a:rect l="0" t="0" r="r" b="b"/>
              <a:pathLst>
                <a:path w="3846" h="1316">
                  <a:moveTo>
                    <a:pt x="1" y="1125"/>
                  </a:moveTo>
                  <a:lnTo>
                    <a:pt x="555" y="830"/>
                  </a:lnTo>
                  <a:lnTo>
                    <a:pt x="1024" y="336"/>
                  </a:lnTo>
                  <a:lnTo>
                    <a:pt x="1344" y="8"/>
                  </a:lnTo>
                  <a:lnTo>
                    <a:pt x="1632" y="0"/>
                  </a:lnTo>
                  <a:lnTo>
                    <a:pt x="2344" y="848"/>
                  </a:lnTo>
                  <a:lnTo>
                    <a:pt x="3064" y="1056"/>
                  </a:lnTo>
                  <a:lnTo>
                    <a:pt x="3846" y="1074"/>
                  </a:lnTo>
                  <a:lnTo>
                    <a:pt x="3846" y="1244"/>
                  </a:lnTo>
                  <a:lnTo>
                    <a:pt x="3648" y="1316"/>
                  </a:lnTo>
                  <a:lnTo>
                    <a:pt x="2346" y="1316"/>
                  </a:lnTo>
                  <a:lnTo>
                    <a:pt x="1640" y="1224"/>
                  </a:lnTo>
                  <a:lnTo>
                    <a:pt x="1296" y="1144"/>
                  </a:lnTo>
                  <a:lnTo>
                    <a:pt x="1024" y="552"/>
                  </a:lnTo>
                  <a:lnTo>
                    <a:pt x="555" y="921"/>
                  </a:lnTo>
                  <a:lnTo>
                    <a:pt x="0" y="1176"/>
                  </a:lnTo>
                  <a:lnTo>
                    <a:pt x="1" y="1125"/>
                  </a:lnTo>
                  <a:close/>
                </a:path>
              </a:pathLst>
            </a:custGeom>
            <a:solidFill>
              <a:srgbClr val="FF0000"/>
            </a:solidFill>
            <a:ln w="12700" cmpd="sng">
              <a:solidFill>
                <a:srgbClr val="000000"/>
              </a:solidFill>
              <a:round/>
              <a:headEnd/>
              <a:tailEnd/>
            </a:ln>
            <a:effectLst/>
          </p:spPr>
          <p:txBody>
            <a:bodyPr/>
            <a:lstStyle/>
            <a:p>
              <a:endParaRPr lang="en-US">
                <a:latin typeface="+mn-lt"/>
              </a:endParaRPr>
            </a:p>
          </p:txBody>
        </p:sp>
        <p:sp>
          <p:nvSpPr>
            <p:cNvPr id="54" name="Text Box 25"/>
            <p:cNvSpPr txBox="1">
              <a:spLocks noChangeArrowheads="1"/>
            </p:cNvSpPr>
            <p:nvPr/>
          </p:nvSpPr>
          <p:spPr bwMode="auto">
            <a:xfrm>
              <a:off x="2194" y="2635"/>
              <a:ext cx="702" cy="274"/>
            </a:xfrm>
            <a:prstGeom prst="rect">
              <a:avLst/>
            </a:prstGeom>
            <a:noFill/>
            <a:ln w="25400">
              <a:noFill/>
              <a:miter lim="800000"/>
              <a:headEnd type="none" w="sm" len="sm"/>
              <a:tailEnd type="none" w="sm" len="sm"/>
            </a:ln>
            <a:effectLst/>
          </p:spPr>
          <p:txBody>
            <a:bodyPr wrap="none" lIns="64922" tIns="32461" rIns="64922" bIns="32461">
              <a:spAutoFit/>
            </a:bodyPr>
            <a:lstStyle/>
            <a:p>
              <a:pPr algn="ctr">
                <a:spcBef>
                  <a:spcPts val="0"/>
                </a:spcBef>
              </a:pPr>
              <a:r>
                <a:rPr lang="en-US" sz="1200" b="1" dirty="0">
                  <a:latin typeface="+mn-lt"/>
                </a:rPr>
                <a:t>Humanitarian</a:t>
              </a:r>
            </a:p>
            <a:p>
              <a:pPr algn="ctr">
                <a:spcBef>
                  <a:spcPts val="0"/>
                </a:spcBef>
              </a:pPr>
              <a:r>
                <a:rPr lang="en-US" sz="1200" b="1" dirty="0">
                  <a:latin typeface="+mn-lt"/>
                </a:rPr>
                <a:t> Assistance</a:t>
              </a:r>
              <a:endParaRPr lang="en-US" sz="1200" dirty="0">
                <a:latin typeface="+mn-lt"/>
              </a:endParaRPr>
            </a:p>
          </p:txBody>
        </p:sp>
        <p:sp>
          <p:nvSpPr>
            <p:cNvPr id="55" name="Text Box 26"/>
            <p:cNvSpPr txBox="1">
              <a:spLocks noChangeArrowheads="1"/>
            </p:cNvSpPr>
            <p:nvPr/>
          </p:nvSpPr>
          <p:spPr bwMode="auto">
            <a:xfrm rot="11154">
              <a:off x="2660" y="2305"/>
              <a:ext cx="923" cy="274"/>
            </a:xfrm>
            <a:prstGeom prst="rect">
              <a:avLst/>
            </a:prstGeom>
            <a:noFill/>
            <a:ln w="25400">
              <a:noFill/>
              <a:miter lim="800000"/>
              <a:headEnd type="none" w="sm" len="sm"/>
              <a:tailEnd type="none" w="sm" len="sm"/>
            </a:ln>
            <a:effectLst/>
          </p:spPr>
          <p:txBody>
            <a:bodyPr wrap="none" lIns="64922" tIns="32461" rIns="64922" bIns="32461">
              <a:spAutoFit/>
            </a:bodyPr>
            <a:lstStyle/>
            <a:p>
              <a:pPr algn="ctr">
                <a:spcBef>
                  <a:spcPts val="0"/>
                </a:spcBef>
              </a:pPr>
              <a:r>
                <a:rPr lang="en-US" sz="1200" b="1" dirty="0">
                  <a:solidFill>
                    <a:schemeClr val="bg1"/>
                  </a:solidFill>
                  <a:latin typeface="+mn-lt"/>
                </a:rPr>
                <a:t>Population and </a:t>
              </a:r>
            </a:p>
            <a:p>
              <a:pPr algn="ctr">
                <a:spcBef>
                  <a:spcPts val="0"/>
                </a:spcBef>
              </a:pPr>
              <a:r>
                <a:rPr lang="en-US" sz="1200" b="1" dirty="0">
                  <a:solidFill>
                    <a:schemeClr val="bg1"/>
                  </a:solidFill>
                  <a:latin typeface="+mn-lt"/>
                </a:rPr>
                <a:t>Resource Control </a:t>
              </a:r>
              <a:endParaRPr lang="en-US" sz="1200" dirty="0">
                <a:solidFill>
                  <a:schemeClr val="bg1"/>
                </a:solidFill>
                <a:latin typeface="+mn-lt"/>
              </a:endParaRPr>
            </a:p>
          </p:txBody>
        </p:sp>
      </p:grpSp>
      <p:sp>
        <p:nvSpPr>
          <p:cNvPr id="11" name="AutoShape 3"/>
          <p:cNvSpPr>
            <a:spLocks noChangeAspect="1" noChangeArrowheads="1"/>
          </p:cNvSpPr>
          <p:nvPr/>
        </p:nvSpPr>
        <p:spPr bwMode="auto">
          <a:xfrm>
            <a:off x="990600" y="1676400"/>
            <a:ext cx="7288212" cy="4387850"/>
          </a:xfrm>
          <a:prstGeom prst="rect">
            <a:avLst/>
          </a:prstGeom>
          <a:noFill/>
          <a:ln w="9525">
            <a:noFill/>
            <a:miter lim="800000"/>
            <a:headEnd/>
            <a:tailEnd/>
          </a:ln>
        </p:spPr>
        <p:txBody>
          <a:bodyPr/>
          <a:lstStyle/>
          <a:p>
            <a:endParaRPr lang="en-US">
              <a:latin typeface="+mn-lt"/>
            </a:endParaRPr>
          </a:p>
        </p:txBody>
      </p:sp>
      <p:sp>
        <p:nvSpPr>
          <p:cNvPr id="12" name="Rectangle 47"/>
          <p:cNvSpPr>
            <a:spLocks noChangeArrowheads="1"/>
          </p:cNvSpPr>
          <p:nvPr/>
        </p:nvSpPr>
        <p:spPr bwMode="auto">
          <a:xfrm>
            <a:off x="3505200" y="1600200"/>
            <a:ext cx="1676401" cy="3810000"/>
          </a:xfrm>
          <a:prstGeom prst="rect">
            <a:avLst/>
          </a:prstGeom>
          <a:gradFill rotWithShape="0">
            <a:gsLst>
              <a:gs pos="0">
                <a:srgbClr val="FFFF00">
                  <a:alpha val="28999"/>
                </a:srgbClr>
              </a:gs>
              <a:gs pos="100000">
                <a:srgbClr val="FFFF00">
                  <a:gamma/>
                  <a:shade val="46275"/>
                  <a:invGamma/>
                  <a:alpha val="25999"/>
                </a:srgbClr>
              </a:gs>
            </a:gsLst>
            <a:lin ang="5400000" scaled="1"/>
          </a:gradFill>
          <a:ln w="19050">
            <a:noFill/>
            <a:miter lim="800000"/>
            <a:headEnd/>
            <a:tailEnd/>
          </a:ln>
          <a:effectLst/>
        </p:spPr>
        <p:txBody>
          <a:bodyPr wrap="none" anchor="ctr"/>
          <a:lstStyle/>
          <a:p>
            <a:endParaRPr lang="en-US">
              <a:latin typeface="+mn-lt"/>
            </a:endParaRPr>
          </a:p>
        </p:txBody>
      </p:sp>
      <p:sp>
        <p:nvSpPr>
          <p:cNvPr id="56" name="Text Box 5"/>
          <p:cNvSpPr txBox="1">
            <a:spLocks noChangeArrowheads="1"/>
          </p:cNvSpPr>
          <p:nvPr/>
        </p:nvSpPr>
        <p:spPr bwMode="auto">
          <a:xfrm>
            <a:off x="647700" y="5674056"/>
            <a:ext cx="7848600" cy="830997"/>
          </a:xfrm>
          <a:prstGeom prst="rect">
            <a:avLst/>
          </a:prstGeom>
          <a:noFill/>
          <a:ln w="9525">
            <a:solidFill>
              <a:schemeClr val="tx1"/>
            </a:solidFill>
            <a:miter lim="800000"/>
            <a:headEnd/>
            <a:tailEnd/>
          </a:ln>
          <a:effectLst/>
        </p:spPr>
        <p:txBody>
          <a:bodyPr wrap="square">
            <a:spAutoFit/>
          </a:bodyPr>
          <a:lstStyle/>
          <a:p>
            <a:pPr algn="ctr"/>
            <a:r>
              <a:rPr lang="en-US" sz="1200" b="1" dirty="0" smtClean="0">
                <a:latin typeface="+mn-lt"/>
              </a:rPr>
              <a:t>It is vital that CA leadership and elements be involved in operations during these two phases, instead of as an afterthought.  During clearing operations, CA forces assess needs for immediate action or follow-on </a:t>
            </a:r>
            <a:r>
              <a:rPr lang="en-US" sz="1200" b="1" dirty="0" err="1" smtClean="0">
                <a:latin typeface="+mn-lt"/>
              </a:rPr>
              <a:t>CMO</a:t>
            </a:r>
            <a:r>
              <a:rPr lang="en-US" sz="1200" b="1" dirty="0" smtClean="0">
                <a:latin typeface="+mn-lt"/>
              </a:rPr>
              <a:t>, depending on severity.  The ability to quickly mitigate the effects of combat operations on the populace is essential to denying enemy forces the non-kinetic initiative.</a:t>
            </a:r>
            <a:endParaRPr lang="en-US" sz="1200" dirty="0"/>
          </a:p>
        </p:txBody>
      </p:sp>
      <p:sp>
        <p:nvSpPr>
          <p:cNvPr id="4" name="Slide Number Placeholder 3"/>
          <p:cNvSpPr>
            <a:spLocks noGrp="1"/>
          </p:cNvSpPr>
          <p:nvPr>
            <p:ph type="sldNum" sz="quarter" idx="10"/>
          </p:nvPr>
        </p:nvSpPr>
        <p:spPr/>
        <p:txBody>
          <a:bodyPr/>
          <a:lstStyle/>
          <a:p>
            <a:pPr>
              <a:defRPr/>
            </a:pPr>
            <a:fld id="{74CA28FE-0CB0-4716-97C6-2C1B21EAAFDA}" type="slidenum">
              <a:rPr lang="en-US" smtClean="0"/>
              <a:pPr>
                <a:defRPr/>
              </a:pPr>
              <a:t>13</a:t>
            </a:fld>
            <a:endParaRPr lang="en-US"/>
          </a:p>
        </p:txBody>
      </p:sp>
    </p:spTree>
    <p:extLst>
      <p:ext uri="{BB962C8B-B14F-4D97-AF65-F5344CB8AC3E}">
        <p14:creationId xmlns:p14="http://schemas.microsoft.com/office/powerpoint/2010/main" val="4170332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25104"/>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Concept of CA Employment</a:t>
            </a:r>
            <a:br>
              <a:rPr lang="en-US" sz="3600" b="1" dirty="0" smtClean="0">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Phases IV - V</a:t>
            </a:r>
            <a:endParaRPr lang="en-US" sz="3600" b="1" dirty="0">
              <a:solidFill>
                <a:srgbClr val="002060"/>
              </a:solidFill>
              <a:effectLst>
                <a:outerShdw blurRad="38100" dist="38100" dir="2700000" algn="tl">
                  <a:srgbClr val="000000">
                    <a:alpha val="43137"/>
                  </a:srgbClr>
                </a:outerShdw>
              </a:effectLst>
            </a:endParaRPr>
          </a:p>
        </p:txBody>
      </p:sp>
      <p:grpSp>
        <p:nvGrpSpPr>
          <p:cNvPr id="2" name="Group 5"/>
          <p:cNvGrpSpPr>
            <a:grpSpLocks/>
          </p:cNvGrpSpPr>
          <p:nvPr/>
        </p:nvGrpSpPr>
        <p:grpSpPr bwMode="auto">
          <a:xfrm>
            <a:off x="342900" y="1405622"/>
            <a:ext cx="8801100" cy="4332288"/>
            <a:chOff x="192" y="864"/>
            <a:chExt cx="5544" cy="2729"/>
          </a:xfrm>
        </p:grpSpPr>
        <p:sp>
          <p:nvSpPr>
            <p:cNvPr id="15" name="Freeform 34"/>
            <p:cNvSpPr>
              <a:spLocks/>
            </p:cNvSpPr>
            <p:nvPr/>
          </p:nvSpPr>
          <p:spPr bwMode="auto">
            <a:xfrm>
              <a:off x="4509" y="1344"/>
              <a:ext cx="2" cy="2029"/>
            </a:xfrm>
            <a:custGeom>
              <a:avLst/>
              <a:gdLst/>
              <a:ahLst/>
              <a:cxnLst>
                <a:cxn ang="0">
                  <a:pos x="0" y="2112"/>
                </a:cxn>
                <a:cxn ang="0">
                  <a:pos x="2" y="1027"/>
                </a:cxn>
                <a:cxn ang="0">
                  <a:pos x="2" y="0"/>
                </a:cxn>
              </a:cxnLst>
              <a:rect l="0" t="0" r="r" b="b"/>
              <a:pathLst>
                <a:path w="2" h="2112">
                  <a:moveTo>
                    <a:pt x="0" y="2112"/>
                  </a:moveTo>
                  <a:lnTo>
                    <a:pt x="2" y="1027"/>
                  </a:lnTo>
                  <a:lnTo>
                    <a:pt x="2" y="0"/>
                  </a:lnTo>
                </a:path>
              </a:pathLst>
            </a:custGeom>
            <a:noFill/>
            <a:ln w="28575" cmpd="sng">
              <a:solidFill>
                <a:srgbClr val="000000"/>
              </a:solidFill>
              <a:round/>
              <a:headEnd/>
              <a:tailEnd/>
            </a:ln>
            <a:effectLst/>
          </p:spPr>
          <p:txBody>
            <a:bodyPr/>
            <a:lstStyle/>
            <a:p>
              <a:endParaRPr lang="en-US">
                <a:latin typeface="+mn-lt"/>
              </a:endParaRPr>
            </a:p>
          </p:txBody>
        </p:sp>
        <p:sp>
          <p:nvSpPr>
            <p:cNvPr id="16" name="Line 20"/>
            <p:cNvSpPr>
              <a:spLocks noChangeShapeType="1"/>
            </p:cNvSpPr>
            <p:nvPr/>
          </p:nvSpPr>
          <p:spPr bwMode="auto">
            <a:xfrm flipH="1" flipV="1">
              <a:off x="2164" y="1357"/>
              <a:ext cx="6" cy="2029"/>
            </a:xfrm>
            <a:prstGeom prst="line">
              <a:avLst/>
            </a:prstGeom>
            <a:noFill/>
            <a:ln w="28575">
              <a:solidFill>
                <a:srgbClr val="000000"/>
              </a:solidFill>
              <a:round/>
              <a:headEnd/>
              <a:tailEnd/>
            </a:ln>
            <a:effectLst/>
          </p:spPr>
          <p:txBody>
            <a:bodyPr/>
            <a:lstStyle/>
            <a:p>
              <a:endParaRPr lang="en-US">
                <a:latin typeface="+mn-lt"/>
              </a:endParaRPr>
            </a:p>
          </p:txBody>
        </p:sp>
        <p:sp>
          <p:nvSpPr>
            <p:cNvPr id="17" name="Line 21"/>
            <p:cNvSpPr>
              <a:spLocks noChangeShapeType="1"/>
            </p:cNvSpPr>
            <p:nvPr/>
          </p:nvSpPr>
          <p:spPr bwMode="auto">
            <a:xfrm flipV="1">
              <a:off x="2589" y="1366"/>
              <a:ext cx="1" cy="2029"/>
            </a:xfrm>
            <a:prstGeom prst="line">
              <a:avLst/>
            </a:prstGeom>
            <a:noFill/>
            <a:ln w="28575">
              <a:solidFill>
                <a:srgbClr val="000000"/>
              </a:solidFill>
              <a:round/>
              <a:headEnd/>
              <a:tailEnd/>
            </a:ln>
            <a:effectLst/>
          </p:spPr>
          <p:txBody>
            <a:bodyPr/>
            <a:lstStyle/>
            <a:p>
              <a:endParaRPr lang="en-US">
                <a:latin typeface="+mn-lt"/>
              </a:endParaRPr>
            </a:p>
          </p:txBody>
        </p:sp>
        <p:sp>
          <p:nvSpPr>
            <p:cNvPr id="18" name="Text Box 6"/>
            <p:cNvSpPr txBox="1">
              <a:spLocks noChangeArrowheads="1"/>
            </p:cNvSpPr>
            <p:nvPr/>
          </p:nvSpPr>
          <p:spPr bwMode="auto">
            <a:xfrm>
              <a:off x="960" y="982"/>
              <a:ext cx="705" cy="390"/>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Phase 0</a:t>
              </a:r>
            </a:p>
            <a:p>
              <a:pPr algn="ctr">
                <a:spcBef>
                  <a:spcPts val="0"/>
                </a:spcBef>
              </a:pPr>
              <a:r>
                <a:rPr lang="en-US" sz="1200" b="1" dirty="0">
                  <a:solidFill>
                    <a:srgbClr val="000000"/>
                  </a:solidFill>
                  <a:latin typeface="+mn-lt"/>
                </a:rPr>
                <a:t>Shaping</a:t>
              </a:r>
            </a:p>
            <a:p>
              <a:pPr algn="ctr">
                <a:spcBef>
                  <a:spcPts val="0"/>
                </a:spcBef>
              </a:pPr>
              <a:r>
                <a:rPr lang="en-US" sz="1200" b="1" dirty="0">
                  <a:solidFill>
                    <a:srgbClr val="000000"/>
                  </a:solidFill>
                  <a:latin typeface="+mn-lt"/>
                </a:rPr>
                <a:t>(Peacetime)</a:t>
              </a:r>
              <a:endParaRPr lang="en-US" sz="1200" dirty="0">
                <a:latin typeface="+mn-lt"/>
              </a:endParaRPr>
            </a:p>
          </p:txBody>
        </p:sp>
        <p:sp>
          <p:nvSpPr>
            <p:cNvPr id="19" name="Text Box 7"/>
            <p:cNvSpPr txBox="1">
              <a:spLocks noChangeArrowheads="1"/>
            </p:cNvSpPr>
            <p:nvPr/>
          </p:nvSpPr>
          <p:spPr bwMode="auto">
            <a:xfrm>
              <a:off x="1718" y="995"/>
              <a:ext cx="422" cy="274"/>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I</a:t>
              </a:r>
            </a:p>
            <a:p>
              <a:pPr algn="ctr">
                <a:spcBef>
                  <a:spcPts val="0"/>
                </a:spcBef>
              </a:pPr>
              <a:r>
                <a:rPr lang="en-US" sz="1200" b="1" dirty="0">
                  <a:solidFill>
                    <a:srgbClr val="000000"/>
                  </a:solidFill>
                  <a:latin typeface="+mn-lt"/>
                </a:rPr>
                <a:t>Deter</a:t>
              </a:r>
              <a:endParaRPr lang="en-US" sz="1200" dirty="0">
                <a:latin typeface="+mn-lt"/>
              </a:endParaRPr>
            </a:p>
          </p:txBody>
        </p:sp>
        <p:sp>
          <p:nvSpPr>
            <p:cNvPr id="20" name="Text Box 8"/>
            <p:cNvSpPr txBox="1">
              <a:spLocks noChangeArrowheads="1"/>
            </p:cNvSpPr>
            <p:nvPr/>
          </p:nvSpPr>
          <p:spPr bwMode="auto">
            <a:xfrm>
              <a:off x="2153" y="987"/>
              <a:ext cx="503" cy="390"/>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II</a:t>
              </a:r>
            </a:p>
            <a:p>
              <a:pPr algn="ctr">
                <a:spcBef>
                  <a:spcPts val="0"/>
                </a:spcBef>
              </a:pPr>
              <a:r>
                <a:rPr lang="en-US" sz="1200" b="1" dirty="0">
                  <a:solidFill>
                    <a:srgbClr val="000000"/>
                  </a:solidFill>
                  <a:latin typeface="+mn-lt"/>
                </a:rPr>
                <a:t>Seize the</a:t>
              </a:r>
            </a:p>
            <a:p>
              <a:pPr algn="ctr">
                <a:spcBef>
                  <a:spcPts val="0"/>
                </a:spcBef>
              </a:pPr>
              <a:r>
                <a:rPr lang="en-US" sz="1200" b="1" dirty="0">
                  <a:solidFill>
                    <a:srgbClr val="000000"/>
                  </a:solidFill>
                  <a:latin typeface="+mn-lt"/>
                </a:rPr>
                <a:t>Initiative</a:t>
              </a:r>
              <a:endParaRPr lang="en-US" sz="1200" dirty="0">
                <a:latin typeface="+mn-lt"/>
              </a:endParaRPr>
            </a:p>
          </p:txBody>
        </p:sp>
        <p:sp>
          <p:nvSpPr>
            <p:cNvPr id="21" name="Text Box 9"/>
            <p:cNvSpPr txBox="1">
              <a:spLocks noChangeArrowheads="1"/>
            </p:cNvSpPr>
            <p:nvPr/>
          </p:nvSpPr>
          <p:spPr bwMode="auto">
            <a:xfrm>
              <a:off x="2621" y="989"/>
              <a:ext cx="547" cy="374"/>
            </a:xfrm>
            <a:prstGeom prst="rect">
              <a:avLst/>
            </a:prstGeom>
            <a:noFill/>
            <a:ln w="9525">
              <a:noFill/>
              <a:miter lim="800000"/>
              <a:headEnd/>
              <a:tailEnd/>
            </a:ln>
            <a:effectLst/>
          </p:spPr>
          <p:txBody>
            <a:bodyPr wrap="none" lIns="64922" tIns="32461" rIns="64922" bIns="32461"/>
            <a:lstStyle/>
            <a:p>
              <a:pPr>
                <a:spcBef>
                  <a:spcPts val="0"/>
                </a:spcBef>
              </a:pPr>
              <a:r>
                <a:rPr lang="en-US" sz="1200" b="1" dirty="0">
                  <a:solidFill>
                    <a:srgbClr val="000000"/>
                  </a:solidFill>
                  <a:latin typeface="+mn-lt"/>
                </a:rPr>
                <a:t>Phase III</a:t>
              </a:r>
            </a:p>
            <a:p>
              <a:pPr>
                <a:spcBef>
                  <a:spcPts val="0"/>
                </a:spcBef>
              </a:pPr>
              <a:r>
                <a:rPr lang="en-US" sz="1200" b="1" dirty="0">
                  <a:solidFill>
                    <a:srgbClr val="000000"/>
                  </a:solidFill>
                  <a:latin typeface="+mn-lt"/>
                </a:rPr>
                <a:t>Dominate</a:t>
              </a:r>
            </a:p>
            <a:p>
              <a:endParaRPr lang="en-US" sz="1200" dirty="0">
                <a:latin typeface="+mn-lt"/>
              </a:endParaRPr>
            </a:p>
          </p:txBody>
        </p:sp>
        <p:sp>
          <p:nvSpPr>
            <p:cNvPr id="22" name="Text Box 10"/>
            <p:cNvSpPr txBox="1">
              <a:spLocks noChangeArrowheads="1"/>
            </p:cNvSpPr>
            <p:nvPr/>
          </p:nvSpPr>
          <p:spPr bwMode="auto">
            <a:xfrm>
              <a:off x="3619" y="987"/>
              <a:ext cx="509" cy="374"/>
            </a:xfrm>
            <a:prstGeom prst="rect">
              <a:avLst/>
            </a:prstGeom>
            <a:noFill/>
            <a:ln w="9525">
              <a:noFill/>
              <a:miter lim="800000"/>
              <a:headEnd/>
              <a:tailEnd/>
            </a:ln>
            <a:effectLst/>
          </p:spPr>
          <p:txBody>
            <a:bodyPr wrap="none" lIns="64922" tIns="32461" rIns="64922" bIns="32461"/>
            <a:lstStyle/>
            <a:p>
              <a:pPr>
                <a:spcBef>
                  <a:spcPts val="0"/>
                </a:spcBef>
              </a:pPr>
              <a:r>
                <a:rPr lang="en-US" sz="1200" b="1" dirty="0">
                  <a:solidFill>
                    <a:srgbClr val="000000"/>
                  </a:solidFill>
                  <a:latin typeface="+mn-lt"/>
                </a:rPr>
                <a:t>Phase IV </a:t>
              </a:r>
            </a:p>
            <a:p>
              <a:pPr>
                <a:spcBef>
                  <a:spcPts val="0"/>
                </a:spcBef>
              </a:pPr>
              <a:r>
                <a:rPr lang="en-US" sz="1200" b="1" dirty="0">
                  <a:solidFill>
                    <a:srgbClr val="000000"/>
                  </a:solidFill>
                  <a:latin typeface="+mn-lt"/>
                </a:rPr>
                <a:t>Stabilize</a:t>
              </a:r>
              <a:endParaRPr lang="en-US" sz="1200" dirty="0">
                <a:latin typeface="+mn-lt"/>
              </a:endParaRPr>
            </a:p>
          </p:txBody>
        </p:sp>
        <p:sp>
          <p:nvSpPr>
            <p:cNvPr id="23" name="Text Box 11"/>
            <p:cNvSpPr txBox="1">
              <a:spLocks noChangeArrowheads="1"/>
            </p:cNvSpPr>
            <p:nvPr/>
          </p:nvSpPr>
          <p:spPr bwMode="auto">
            <a:xfrm>
              <a:off x="4529" y="864"/>
              <a:ext cx="514" cy="507"/>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Phase V</a:t>
              </a:r>
            </a:p>
            <a:p>
              <a:pPr algn="ctr">
                <a:spcBef>
                  <a:spcPts val="0"/>
                </a:spcBef>
              </a:pPr>
              <a:r>
                <a:rPr lang="en-US" sz="1200" b="1" dirty="0">
                  <a:solidFill>
                    <a:srgbClr val="000000"/>
                  </a:solidFill>
                  <a:latin typeface="+mn-lt"/>
                </a:rPr>
                <a:t>Enable</a:t>
              </a:r>
            </a:p>
            <a:p>
              <a:pPr algn="ctr">
                <a:spcBef>
                  <a:spcPts val="0"/>
                </a:spcBef>
              </a:pPr>
              <a:r>
                <a:rPr lang="en-US" sz="1200" b="1" dirty="0">
                  <a:solidFill>
                    <a:srgbClr val="000000"/>
                  </a:solidFill>
                  <a:latin typeface="+mn-lt"/>
                </a:rPr>
                <a:t>Civil</a:t>
              </a:r>
            </a:p>
            <a:p>
              <a:pPr algn="ctr">
                <a:spcBef>
                  <a:spcPts val="0"/>
                </a:spcBef>
              </a:pPr>
              <a:r>
                <a:rPr lang="en-US" sz="1200" b="1" dirty="0">
                  <a:solidFill>
                    <a:srgbClr val="000000"/>
                  </a:solidFill>
                  <a:latin typeface="+mn-lt"/>
                </a:rPr>
                <a:t>Authority</a:t>
              </a:r>
              <a:endParaRPr lang="en-US" sz="1200" dirty="0">
                <a:latin typeface="+mn-lt"/>
              </a:endParaRPr>
            </a:p>
          </p:txBody>
        </p:sp>
        <p:sp>
          <p:nvSpPr>
            <p:cNvPr id="24" name="Text Box 12"/>
            <p:cNvSpPr txBox="1">
              <a:spLocks noChangeArrowheads="1"/>
            </p:cNvSpPr>
            <p:nvPr/>
          </p:nvSpPr>
          <p:spPr bwMode="auto">
            <a:xfrm>
              <a:off x="192" y="1233"/>
              <a:ext cx="705" cy="274"/>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More </a:t>
              </a:r>
            </a:p>
            <a:p>
              <a:pPr algn="ctr">
                <a:spcBef>
                  <a:spcPts val="0"/>
                </a:spcBef>
              </a:pPr>
              <a:r>
                <a:rPr lang="en-US" sz="1200" b="1" dirty="0" err="1">
                  <a:solidFill>
                    <a:srgbClr val="000000"/>
                  </a:solidFill>
                  <a:latin typeface="+mn-lt"/>
                </a:rPr>
                <a:t>CMO</a:t>
              </a:r>
              <a:endParaRPr lang="en-US" sz="1200" dirty="0">
                <a:latin typeface="+mn-lt"/>
              </a:endParaRPr>
            </a:p>
          </p:txBody>
        </p:sp>
        <p:sp>
          <p:nvSpPr>
            <p:cNvPr id="25" name="Text Box 13"/>
            <p:cNvSpPr txBox="1">
              <a:spLocks noChangeArrowheads="1"/>
            </p:cNvSpPr>
            <p:nvPr/>
          </p:nvSpPr>
          <p:spPr bwMode="auto">
            <a:xfrm>
              <a:off x="222" y="3179"/>
              <a:ext cx="707" cy="274"/>
            </a:xfrm>
            <a:prstGeom prst="rect">
              <a:avLst/>
            </a:prstGeom>
            <a:noFill/>
            <a:ln w="9525">
              <a:noFill/>
              <a:miter lim="800000"/>
              <a:headEnd/>
              <a:tailEnd/>
            </a:ln>
            <a:effectLst/>
          </p:spPr>
          <p:txBody>
            <a:bodyPr lIns="64922" tIns="32461" rIns="64922" bIns="32461">
              <a:spAutoFit/>
            </a:bodyPr>
            <a:lstStyle/>
            <a:p>
              <a:pPr algn="ctr">
                <a:spcBef>
                  <a:spcPts val="0"/>
                </a:spcBef>
              </a:pPr>
              <a:r>
                <a:rPr lang="en-US" sz="1200" b="1" dirty="0">
                  <a:solidFill>
                    <a:srgbClr val="000000"/>
                  </a:solidFill>
                  <a:latin typeface="+mn-lt"/>
                </a:rPr>
                <a:t>Less</a:t>
              </a:r>
            </a:p>
            <a:p>
              <a:pPr algn="ctr">
                <a:spcBef>
                  <a:spcPts val="0"/>
                </a:spcBef>
              </a:pPr>
              <a:r>
                <a:rPr lang="en-US" sz="1200" b="1" dirty="0" err="1">
                  <a:solidFill>
                    <a:srgbClr val="000000"/>
                  </a:solidFill>
                  <a:latin typeface="+mn-lt"/>
                </a:rPr>
                <a:t>CMO</a:t>
              </a:r>
              <a:endParaRPr lang="en-US" sz="1200" dirty="0">
                <a:latin typeface="+mn-lt"/>
              </a:endParaRPr>
            </a:p>
          </p:txBody>
        </p:sp>
        <p:sp>
          <p:nvSpPr>
            <p:cNvPr id="26" name="Text Box 14"/>
            <p:cNvSpPr txBox="1">
              <a:spLocks noChangeArrowheads="1"/>
            </p:cNvSpPr>
            <p:nvPr/>
          </p:nvSpPr>
          <p:spPr bwMode="auto">
            <a:xfrm rot="16221278">
              <a:off x="34" y="2087"/>
              <a:ext cx="849" cy="507"/>
            </a:xfrm>
            <a:prstGeom prst="rect">
              <a:avLst/>
            </a:prstGeom>
            <a:noFill/>
            <a:ln w="9525">
              <a:noFill/>
              <a:miter lim="800000"/>
              <a:headEnd/>
              <a:tailEnd/>
            </a:ln>
            <a:effectLst/>
          </p:spPr>
          <p:txBody>
            <a:bodyPr wrap="none" lIns="64922" tIns="32461" rIns="64922" bIns="32461">
              <a:spAutoFit/>
            </a:bodyPr>
            <a:lstStyle/>
            <a:p>
              <a:pPr algn="ctr">
                <a:spcBef>
                  <a:spcPts val="0"/>
                </a:spcBef>
              </a:pPr>
              <a:r>
                <a:rPr lang="en-US" sz="1200" b="1" dirty="0">
                  <a:solidFill>
                    <a:srgbClr val="000000"/>
                  </a:solidFill>
                  <a:latin typeface="+mn-lt"/>
                </a:rPr>
                <a:t>Amount of </a:t>
              </a:r>
              <a:r>
                <a:rPr lang="en-US" sz="1200" b="1" dirty="0" err="1">
                  <a:solidFill>
                    <a:srgbClr val="000000"/>
                  </a:solidFill>
                  <a:latin typeface="+mn-lt"/>
                </a:rPr>
                <a:t>CMO</a:t>
              </a:r>
              <a:r>
                <a:rPr lang="en-US" sz="1200" b="1" dirty="0">
                  <a:solidFill>
                    <a:srgbClr val="000000"/>
                  </a:solidFill>
                  <a:latin typeface="+mn-lt"/>
                </a:rPr>
                <a:t> </a:t>
              </a:r>
            </a:p>
            <a:p>
              <a:pPr algn="ctr">
                <a:spcBef>
                  <a:spcPts val="0"/>
                </a:spcBef>
              </a:pPr>
              <a:r>
                <a:rPr lang="en-US" sz="1200" b="1" dirty="0">
                  <a:solidFill>
                    <a:srgbClr val="000000"/>
                  </a:solidFill>
                  <a:latin typeface="+mn-lt"/>
                </a:rPr>
                <a:t>Performed</a:t>
              </a:r>
            </a:p>
            <a:p>
              <a:pPr algn="ctr">
                <a:spcBef>
                  <a:spcPts val="0"/>
                </a:spcBef>
              </a:pPr>
              <a:r>
                <a:rPr lang="en-US" sz="1200" b="1" dirty="0">
                  <a:solidFill>
                    <a:srgbClr val="000000"/>
                  </a:solidFill>
                  <a:latin typeface="+mn-lt"/>
                </a:rPr>
                <a:t>and CA Forces </a:t>
              </a:r>
            </a:p>
            <a:p>
              <a:pPr algn="ctr">
                <a:spcBef>
                  <a:spcPts val="0"/>
                </a:spcBef>
              </a:pPr>
              <a:r>
                <a:rPr lang="en-US" sz="1200" b="1" dirty="0">
                  <a:solidFill>
                    <a:srgbClr val="000000"/>
                  </a:solidFill>
                  <a:latin typeface="+mn-lt"/>
                </a:rPr>
                <a:t>Required </a:t>
              </a:r>
              <a:endParaRPr lang="en-US" sz="1200" dirty="0">
                <a:latin typeface="+mn-lt"/>
              </a:endParaRPr>
            </a:p>
          </p:txBody>
        </p:sp>
        <p:sp>
          <p:nvSpPr>
            <p:cNvPr id="27" name="Freeform 15"/>
            <p:cNvSpPr>
              <a:spLocks/>
            </p:cNvSpPr>
            <p:nvPr/>
          </p:nvSpPr>
          <p:spPr bwMode="auto">
            <a:xfrm>
              <a:off x="1746" y="3131"/>
              <a:ext cx="3365" cy="263"/>
            </a:xfrm>
            <a:custGeom>
              <a:avLst/>
              <a:gdLst/>
              <a:ahLst/>
              <a:cxnLst>
                <a:cxn ang="0">
                  <a:pos x="0" y="272"/>
                </a:cxn>
                <a:cxn ang="0">
                  <a:pos x="4" y="0"/>
                </a:cxn>
                <a:cxn ang="0">
                  <a:pos x="563" y="95"/>
                </a:cxn>
                <a:cxn ang="0">
                  <a:pos x="1161" y="106"/>
                </a:cxn>
                <a:cxn ang="0">
                  <a:pos x="2502" y="124"/>
                </a:cxn>
                <a:cxn ang="0">
                  <a:pos x="2971" y="118"/>
                </a:cxn>
                <a:cxn ang="0">
                  <a:pos x="3619" y="118"/>
                </a:cxn>
                <a:cxn ang="0">
                  <a:pos x="3846" y="38"/>
                </a:cxn>
                <a:cxn ang="0">
                  <a:pos x="3842" y="274"/>
                </a:cxn>
                <a:cxn ang="0">
                  <a:pos x="0" y="272"/>
                </a:cxn>
              </a:cxnLst>
              <a:rect l="0" t="0" r="r" b="b"/>
              <a:pathLst>
                <a:path w="3846" h="274">
                  <a:moveTo>
                    <a:pt x="0" y="272"/>
                  </a:moveTo>
                  <a:lnTo>
                    <a:pt x="4" y="0"/>
                  </a:lnTo>
                  <a:lnTo>
                    <a:pt x="563" y="95"/>
                  </a:lnTo>
                  <a:lnTo>
                    <a:pt x="1161" y="106"/>
                  </a:lnTo>
                  <a:lnTo>
                    <a:pt x="2502" y="124"/>
                  </a:lnTo>
                  <a:lnTo>
                    <a:pt x="2971" y="118"/>
                  </a:lnTo>
                  <a:lnTo>
                    <a:pt x="3619" y="118"/>
                  </a:lnTo>
                  <a:lnTo>
                    <a:pt x="3846" y="38"/>
                  </a:lnTo>
                  <a:lnTo>
                    <a:pt x="3842" y="274"/>
                  </a:lnTo>
                  <a:lnTo>
                    <a:pt x="0" y="272"/>
                  </a:lnTo>
                  <a:close/>
                </a:path>
              </a:pathLst>
            </a:custGeom>
            <a:solidFill>
              <a:srgbClr val="000000"/>
            </a:solidFill>
            <a:ln w="9525">
              <a:solidFill>
                <a:srgbClr val="000000"/>
              </a:solidFill>
              <a:round/>
              <a:headEnd/>
              <a:tailEnd/>
            </a:ln>
            <a:effectLst/>
          </p:spPr>
          <p:txBody>
            <a:bodyPr/>
            <a:lstStyle/>
            <a:p>
              <a:endParaRPr lang="en-US">
                <a:latin typeface="+mn-lt"/>
              </a:endParaRPr>
            </a:p>
          </p:txBody>
        </p:sp>
        <p:sp>
          <p:nvSpPr>
            <p:cNvPr id="28" name="Freeform 16"/>
            <p:cNvSpPr>
              <a:spLocks/>
            </p:cNvSpPr>
            <p:nvPr/>
          </p:nvSpPr>
          <p:spPr bwMode="auto">
            <a:xfrm>
              <a:off x="1749" y="2844"/>
              <a:ext cx="3359" cy="402"/>
            </a:xfrm>
            <a:custGeom>
              <a:avLst/>
              <a:gdLst/>
              <a:ahLst/>
              <a:cxnLst>
                <a:cxn ang="0">
                  <a:pos x="0" y="311"/>
                </a:cxn>
                <a:cxn ang="0">
                  <a:pos x="1" y="252"/>
                </a:cxn>
                <a:cxn ang="0">
                  <a:pos x="545" y="0"/>
                </a:cxn>
                <a:cxn ang="0">
                  <a:pos x="1157" y="263"/>
                </a:cxn>
                <a:cxn ang="0">
                  <a:pos x="2483" y="350"/>
                </a:cxn>
                <a:cxn ang="0">
                  <a:pos x="3053" y="352"/>
                </a:cxn>
                <a:cxn ang="0">
                  <a:pos x="3614" y="352"/>
                </a:cxn>
                <a:cxn ang="0">
                  <a:pos x="3838" y="283"/>
                </a:cxn>
                <a:cxn ang="0">
                  <a:pos x="3838" y="341"/>
                </a:cxn>
                <a:cxn ang="0">
                  <a:pos x="3616" y="417"/>
                </a:cxn>
                <a:cxn ang="0">
                  <a:pos x="3055" y="419"/>
                </a:cxn>
                <a:cxn ang="0">
                  <a:pos x="2491" y="419"/>
                </a:cxn>
                <a:cxn ang="0">
                  <a:pos x="1800" y="419"/>
                </a:cxn>
                <a:cxn ang="0">
                  <a:pos x="1153" y="405"/>
                </a:cxn>
                <a:cxn ang="0">
                  <a:pos x="547" y="389"/>
                </a:cxn>
                <a:cxn ang="0">
                  <a:pos x="0" y="311"/>
                </a:cxn>
              </a:cxnLst>
              <a:rect l="0" t="0" r="r" b="b"/>
              <a:pathLst>
                <a:path w="3838" h="419">
                  <a:moveTo>
                    <a:pt x="0" y="311"/>
                  </a:moveTo>
                  <a:lnTo>
                    <a:pt x="1" y="252"/>
                  </a:lnTo>
                  <a:lnTo>
                    <a:pt x="545" y="0"/>
                  </a:lnTo>
                  <a:lnTo>
                    <a:pt x="1157" y="263"/>
                  </a:lnTo>
                  <a:lnTo>
                    <a:pt x="2483" y="350"/>
                  </a:lnTo>
                  <a:lnTo>
                    <a:pt x="3053" y="352"/>
                  </a:lnTo>
                  <a:lnTo>
                    <a:pt x="3614" y="352"/>
                  </a:lnTo>
                  <a:lnTo>
                    <a:pt x="3838" y="283"/>
                  </a:lnTo>
                  <a:lnTo>
                    <a:pt x="3838" y="341"/>
                  </a:lnTo>
                  <a:lnTo>
                    <a:pt x="3616" y="417"/>
                  </a:lnTo>
                  <a:lnTo>
                    <a:pt x="3055" y="419"/>
                  </a:lnTo>
                  <a:lnTo>
                    <a:pt x="2491" y="419"/>
                  </a:lnTo>
                  <a:lnTo>
                    <a:pt x="1800" y="419"/>
                  </a:lnTo>
                  <a:lnTo>
                    <a:pt x="1153" y="405"/>
                  </a:lnTo>
                  <a:lnTo>
                    <a:pt x="547" y="389"/>
                  </a:lnTo>
                  <a:lnTo>
                    <a:pt x="0" y="311"/>
                  </a:lnTo>
                  <a:close/>
                </a:path>
              </a:pathLst>
            </a:custGeom>
            <a:solidFill>
              <a:srgbClr val="CECECE"/>
            </a:solidFill>
            <a:ln w="9525">
              <a:solidFill>
                <a:srgbClr val="000000"/>
              </a:solidFill>
              <a:round/>
              <a:headEnd/>
              <a:tailEnd/>
            </a:ln>
            <a:effectLst/>
          </p:spPr>
          <p:txBody>
            <a:bodyPr/>
            <a:lstStyle/>
            <a:p>
              <a:endParaRPr lang="en-US">
                <a:latin typeface="+mn-lt"/>
              </a:endParaRPr>
            </a:p>
          </p:txBody>
        </p:sp>
        <p:sp>
          <p:nvSpPr>
            <p:cNvPr id="29" name="Freeform 17"/>
            <p:cNvSpPr>
              <a:spLocks/>
            </p:cNvSpPr>
            <p:nvPr/>
          </p:nvSpPr>
          <p:spPr bwMode="auto">
            <a:xfrm>
              <a:off x="1749" y="2337"/>
              <a:ext cx="2046" cy="843"/>
            </a:xfrm>
            <a:custGeom>
              <a:avLst/>
              <a:gdLst/>
              <a:ahLst/>
              <a:cxnLst>
                <a:cxn ang="0">
                  <a:pos x="1" y="724"/>
                </a:cxn>
                <a:cxn ang="0">
                  <a:pos x="555" y="467"/>
                </a:cxn>
                <a:cxn ang="0">
                  <a:pos x="1146" y="0"/>
                </a:cxn>
                <a:cxn ang="0">
                  <a:pos x="1282" y="704"/>
                </a:cxn>
                <a:cxn ang="0">
                  <a:pos x="1610" y="784"/>
                </a:cxn>
                <a:cxn ang="0">
                  <a:pos x="2338" y="864"/>
                </a:cxn>
                <a:cxn ang="0">
                  <a:pos x="2309" y="877"/>
                </a:cxn>
                <a:cxn ang="0">
                  <a:pos x="1160" y="790"/>
                </a:cxn>
                <a:cxn ang="0">
                  <a:pos x="553" y="532"/>
                </a:cxn>
                <a:cxn ang="0">
                  <a:pos x="0" y="779"/>
                </a:cxn>
                <a:cxn ang="0">
                  <a:pos x="1" y="724"/>
                </a:cxn>
              </a:cxnLst>
              <a:rect l="0" t="0" r="r" b="b"/>
              <a:pathLst>
                <a:path w="2338" h="877">
                  <a:moveTo>
                    <a:pt x="1" y="724"/>
                  </a:moveTo>
                  <a:lnTo>
                    <a:pt x="555" y="467"/>
                  </a:lnTo>
                  <a:lnTo>
                    <a:pt x="1146" y="0"/>
                  </a:lnTo>
                  <a:lnTo>
                    <a:pt x="1282" y="704"/>
                  </a:lnTo>
                  <a:lnTo>
                    <a:pt x="1610" y="784"/>
                  </a:lnTo>
                  <a:lnTo>
                    <a:pt x="2338" y="864"/>
                  </a:lnTo>
                  <a:lnTo>
                    <a:pt x="2309" y="877"/>
                  </a:lnTo>
                  <a:lnTo>
                    <a:pt x="1160" y="790"/>
                  </a:lnTo>
                  <a:lnTo>
                    <a:pt x="553" y="532"/>
                  </a:lnTo>
                  <a:lnTo>
                    <a:pt x="0" y="779"/>
                  </a:lnTo>
                  <a:lnTo>
                    <a:pt x="1" y="724"/>
                  </a:lnTo>
                  <a:close/>
                </a:path>
              </a:pathLst>
            </a:custGeom>
            <a:solidFill>
              <a:srgbClr val="66FF33"/>
            </a:solidFill>
            <a:ln w="9525" cmpd="sng">
              <a:solidFill>
                <a:srgbClr val="000000"/>
              </a:solidFill>
              <a:round/>
              <a:headEnd/>
              <a:tailEnd/>
            </a:ln>
            <a:effectLst/>
          </p:spPr>
          <p:txBody>
            <a:bodyPr/>
            <a:lstStyle/>
            <a:p>
              <a:endParaRPr lang="en-US">
                <a:latin typeface="+mn-lt"/>
              </a:endParaRPr>
            </a:p>
          </p:txBody>
        </p:sp>
        <p:sp>
          <p:nvSpPr>
            <p:cNvPr id="30" name="Freeform 19"/>
            <p:cNvSpPr>
              <a:spLocks/>
            </p:cNvSpPr>
            <p:nvPr/>
          </p:nvSpPr>
          <p:spPr bwMode="auto">
            <a:xfrm>
              <a:off x="2921" y="1815"/>
              <a:ext cx="2186" cy="1130"/>
            </a:xfrm>
            <a:custGeom>
              <a:avLst/>
              <a:gdLst/>
              <a:ahLst/>
              <a:cxnLst>
                <a:cxn ang="0">
                  <a:pos x="276" y="76"/>
                </a:cxn>
                <a:cxn ang="0">
                  <a:pos x="607" y="392"/>
                </a:cxn>
                <a:cxn ang="0">
                  <a:pos x="655" y="8"/>
                </a:cxn>
                <a:cxn ang="0">
                  <a:pos x="1807" y="0"/>
                </a:cxn>
                <a:cxn ang="0">
                  <a:pos x="2497" y="544"/>
                </a:cxn>
                <a:cxn ang="0">
                  <a:pos x="2495" y="1176"/>
                </a:cxn>
                <a:cxn ang="0">
                  <a:pos x="1709" y="1162"/>
                </a:cxn>
                <a:cxn ang="0">
                  <a:pos x="999" y="960"/>
                </a:cxn>
                <a:cxn ang="0">
                  <a:pos x="276" y="106"/>
                </a:cxn>
                <a:cxn ang="0">
                  <a:pos x="0" y="112"/>
                </a:cxn>
                <a:cxn ang="0">
                  <a:pos x="189" y="73"/>
                </a:cxn>
                <a:cxn ang="0">
                  <a:pos x="276" y="76"/>
                </a:cxn>
              </a:cxnLst>
              <a:rect l="0" t="0" r="r" b="b"/>
              <a:pathLst>
                <a:path w="2497" h="1176">
                  <a:moveTo>
                    <a:pt x="276" y="76"/>
                  </a:moveTo>
                  <a:lnTo>
                    <a:pt x="607" y="392"/>
                  </a:lnTo>
                  <a:lnTo>
                    <a:pt x="655" y="8"/>
                  </a:lnTo>
                  <a:lnTo>
                    <a:pt x="1807" y="0"/>
                  </a:lnTo>
                  <a:lnTo>
                    <a:pt x="2497" y="544"/>
                  </a:lnTo>
                  <a:lnTo>
                    <a:pt x="2495" y="1176"/>
                  </a:lnTo>
                  <a:lnTo>
                    <a:pt x="1709" y="1162"/>
                  </a:lnTo>
                  <a:lnTo>
                    <a:pt x="999" y="960"/>
                  </a:lnTo>
                  <a:lnTo>
                    <a:pt x="276" y="106"/>
                  </a:lnTo>
                  <a:lnTo>
                    <a:pt x="0" y="112"/>
                  </a:lnTo>
                  <a:lnTo>
                    <a:pt x="189" y="73"/>
                  </a:lnTo>
                  <a:lnTo>
                    <a:pt x="276" y="76"/>
                  </a:lnTo>
                  <a:close/>
                </a:path>
              </a:pathLst>
            </a:custGeom>
            <a:solidFill>
              <a:srgbClr val="99CCFF"/>
            </a:solidFill>
            <a:ln w="12700" cmpd="sng">
              <a:solidFill>
                <a:srgbClr val="000000"/>
              </a:solidFill>
              <a:round/>
              <a:headEnd/>
              <a:tailEnd/>
            </a:ln>
            <a:effectLst/>
          </p:spPr>
          <p:txBody>
            <a:bodyPr/>
            <a:lstStyle/>
            <a:p>
              <a:endParaRPr lang="en-US">
                <a:latin typeface="+mn-lt"/>
              </a:endParaRPr>
            </a:p>
          </p:txBody>
        </p:sp>
        <p:sp>
          <p:nvSpPr>
            <p:cNvPr id="31" name="Freeform 22"/>
            <p:cNvSpPr>
              <a:spLocks/>
            </p:cNvSpPr>
            <p:nvPr/>
          </p:nvSpPr>
          <p:spPr bwMode="auto">
            <a:xfrm>
              <a:off x="3187" y="1358"/>
              <a:ext cx="2" cy="2029"/>
            </a:xfrm>
            <a:custGeom>
              <a:avLst/>
              <a:gdLst/>
              <a:ahLst/>
              <a:cxnLst>
                <a:cxn ang="0">
                  <a:pos x="0" y="2112"/>
                </a:cxn>
                <a:cxn ang="0">
                  <a:pos x="2" y="1027"/>
                </a:cxn>
                <a:cxn ang="0">
                  <a:pos x="2" y="0"/>
                </a:cxn>
              </a:cxnLst>
              <a:rect l="0" t="0" r="r" b="b"/>
              <a:pathLst>
                <a:path w="2" h="2112">
                  <a:moveTo>
                    <a:pt x="0" y="2112"/>
                  </a:moveTo>
                  <a:lnTo>
                    <a:pt x="2" y="1027"/>
                  </a:lnTo>
                  <a:lnTo>
                    <a:pt x="2" y="0"/>
                  </a:lnTo>
                </a:path>
              </a:pathLst>
            </a:custGeom>
            <a:noFill/>
            <a:ln w="28575" cmpd="sng">
              <a:solidFill>
                <a:srgbClr val="000000"/>
              </a:solidFill>
              <a:round/>
              <a:headEnd/>
              <a:tailEnd/>
            </a:ln>
            <a:effectLst/>
          </p:spPr>
          <p:txBody>
            <a:bodyPr/>
            <a:lstStyle/>
            <a:p>
              <a:endParaRPr lang="en-US">
                <a:latin typeface="+mn-lt"/>
              </a:endParaRPr>
            </a:p>
          </p:txBody>
        </p:sp>
        <p:sp>
          <p:nvSpPr>
            <p:cNvPr id="32" name="Freeform 23"/>
            <p:cNvSpPr>
              <a:spLocks/>
            </p:cNvSpPr>
            <p:nvPr/>
          </p:nvSpPr>
          <p:spPr bwMode="auto">
            <a:xfrm>
              <a:off x="803" y="3112"/>
              <a:ext cx="938" cy="288"/>
            </a:xfrm>
            <a:custGeom>
              <a:avLst/>
              <a:gdLst/>
              <a:ahLst/>
              <a:cxnLst>
                <a:cxn ang="0">
                  <a:pos x="1114" y="434"/>
                </a:cxn>
                <a:cxn ang="0">
                  <a:pos x="1116" y="412"/>
                </a:cxn>
                <a:cxn ang="0">
                  <a:pos x="1116" y="0"/>
                </a:cxn>
                <a:cxn ang="0">
                  <a:pos x="0" y="0"/>
                </a:cxn>
                <a:cxn ang="0">
                  <a:pos x="8" y="432"/>
                </a:cxn>
                <a:cxn ang="0">
                  <a:pos x="1114" y="434"/>
                </a:cxn>
              </a:cxnLst>
              <a:rect l="0" t="0" r="r" b="b"/>
              <a:pathLst>
                <a:path w="1117" h="434">
                  <a:moveTo>
                    <a:pt x="1114" y="434"/>
                  </a:moveTo>
                  <a:cubicBezTo>
                    <a:pt x="1117" y="419"/>
                    <a:pt x="1116" y="426"/>
                    <a:pt x="1116" y="412"/>
                  </a:cubicBezTo>
                  <a:lnTo>
                    <a:pt x="1116" y="0"/>
                  </a:lnTo>
                  <a:lnTo>
                    <a:pt x="0" y="0"/>
                  </a:lnTo>
                  <a:lnTo>
                    <a:pt x="8" y="432"/>
                  </a:lnTo>
                  <a:lnTo>
                    <a:pt x="1114" y="434"/>
                  </a:lnTo>
                  <a:close/>
                </a:path>
              </a:pathLst>
            </a:custGeom>
            <a:solidFill>
              <a:srgbClr val="000000"/>
            </a:solidFill>
            <a:ln w="9525">
              <a:solidFill>
                <a:srgbClr val="000000"/>
              </a:solidFill>
              <a:round/>
              <a:headEnd/>
              <a:tailEnd/>
            </a:ln>
            <a:effectLst/>
          </p:spPr>
          <p:txBody>
            <a:bodyPr/>
            <a:lstStyle/>
            <a:p>
              <a:endParaRPr lang="en-US">
                <a:latin typeface="+mn-lt"/>
              </a:endParaRPr>
            </a:p>
          </p:txBody>
        </p:sp>
        <p:sp>
          <p:nvSpPr>
            <p:cNvPr id="33" name="Text Box 24"/>
            <p:cNvSpPr txBox="1">
              <a:spLocks noChangeArrowheads="1"/>
            </p:cNvSpPr>
            <p:nvPr/>
          </p:nvSpPr>
          <p:spPr bwMode="auto">
            <a:xfrm>
              <a:off x="1820" y="3013"/>
              <a:ext cx="918"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000000"/>
                  </a:solidFill>
                  <a:latin typeface="+mn-lt"/>
                </a:rPr>
                <a:t>Nation Assistance</a:t>
              </a:r>
              <a:endParaRPr lang="en-US" sz="1200" dirty="0">
                <a:latin typeface="+mn-lt"/>
              </a:endParaRPr>
            </a:p>
          </p:txBody>
        </p:sp>
        <p:sp>
          <p:nvSpPr>
            <p:cNvPr id="34" name="Text Box 27"/>
            <p:cNvSpPr txBox="1">
              <a:spLocks noChangeArrowheads="1"/>
            </p:cNvSpPr>
            <p:nvPr/>
          </p:nvSpPr>
          <p:spPr bwMode="auto">
            <a:xfrm>
              <a:off x="3637" y="2232"/>
              <a:ext cx="1515"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000000"/>
                  </a:solidFill>
                  <a:latin typeface="+mn-lt"/>
                </a:rPr>
                <a:t>Support to Civil </a:t>
              </a:r>
              <a:r>
                <a:rPr lang="en-US" sz="1200" b="1" dirty="0" smtClean="0">
                  <a:solidFill>
                    <a:srgbClr val="000000"/>
                  </a:solidFill>
                  <a:latin typeface="+mn-lt"/>
                </a:rPr>
                <a:t>Administration</a:t>
              </a:r>
              <a:endParaRPr lang="en-US" sz="1200" dirty="0">
                <a:latin typeface="+mn-lt"/>
              </a:endParaRPr>
            </a:p>
          </p:txBody>
        </p:sp>
        <p:sp>
          <p:nvSpPr>
            <p:cNvPr id="35" name="Text Box 28"/>
            <p:cNvSpPr txBox="1">
              <a:spLocks noChangeArrowheads="1"/>
            </p:cNvSpPr>
            <p:nvPr/>
          </p:nvSpPr>
          <p:spPr bwMode="auto">
            <a:xfrm>
              <a:off x="1697"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6" name="Text Box 29"/>
            <p:cNvSpPr txBox="1">
              <a:spLocks noChangeArrowheads="1"/>
            </p:cNvSpPr>
            <p:nvPr/>
          </p:nvSpPr>
          <p:spPr bwMode="auto">
            <a:xfrm>
              <a:off x="2516"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7" name="Text Box 30"/>
            <p:cNvSpPr txBox="1">
              <a:spLocks noChangeArrowheads="1"/>
            </p:cNvSpPr>
            <p:nvPr/>
          </p:nvSpPr>
          <p:spPr bwMode="auto">
            <a:xfrm>
              <a:off x="3105" y="3435"/>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8" name="Text Box 31"/>
            <p:cNvSpPr txBox="1">
              <a:spLocks noChangeArrowheads="1"/>
            </p:cNvSpPr>
            <p:nvPr/>
          </p:nvSpPr>
          <p:spPr bwMode="auto">
            <a:xfrm>
              <a:off x="4504" y="3419"/>
              <a:ext cx="83" cy="158"/>
            </a:xfrm>
            <a:prstGeom prst="rect">
              <a:avLst/>
            </a:prstGeom>
            <a:noFill/>
            <a:ln w="25400">
              <a:noFill/>
              <a:miter lim="800000"/>
              <a:headEnd type="none" w="sm" len="sm"/>
              <a:tailEnd type="none" w="sm" len="sm"/>
            </a:ln>
            <a:effectLst/>
          </p:spPr>
          <p:txBody>
            <a:bodyPr wrap="none" lIns="64922" tIns="32461" rIns="64922" bIns="32461">
              <a:spAutoFit/>
            </a:bodyPr>
            <a:lstStyle/>
            <a:p>
              <a:pPr algn="ctr"/>
              <a:endParaRPr lang="en-US" sz="1200">
                <a:latin typeface="+mn-lt"/>
              </a:endParaRPr>
            </a:p>
          </p:txBody>
        </p:sp>
        <p:sp>
          <p:nvSpPr>
            <p:cNvPr id="39" name="Line 32"/>
            <p:cNvSpPr>
              <a:spLocks noChangeShapeType="1"/>
            </p:cNvSpPr>
            <p:nvPr/>
          </p:nvSpPr>
          <p:spPr bwMode="auto">
            <a:xfrm>
              <a:off x="773" y="1511"/>
              <a:ext cx="4326" cy="0"/>
            </a:xfrm>
            <a:prstGeom prst="line">
              <a:avLst/>
            </a:prstGeom>
            <a:noFill/>
            <a:ln w="38100">
              <a:solidFill>
                <a:srgbClr val="000000"/>
              </a:solidFill>
              <a:round/>
              <a:headEnd type="triangle" w="med" len="med"/>
              <a:tailEnd/>
            </a:ln>
          </p:spPr>
          <p:txBody>
            <a:bodyPr/>
            <a:lstStyle/>
            <a:p>
              <a:endParaRPr lang="en-US">
                <a:latin typeface="+mn-lt"/>
              </a:endParaRPr>
            </a:p>
          </p:txBody>
        </p:sp>
        <p:sp>
          <p:nvSpPr>
            <p:cNvPr id="40" name="Rectangle 33"/>
            <p:cNvSpPr>
              <a:spLocks noChangeArrowheads="1"/>
            </p:cNvSpPr>
            <p:nvPr/>
          </p:nvSpPr>
          <p:spPr bwMode="auto">
            <a:xfrm>
              <a:off x="803" y="3088"/>
              <a:ext cx="941" cy="59"/>
            </a:xfrm>
            <a:prstGeom prst="rect">
              <a:avLst/>
            </a:prstGeom>
            <a:solidFill>
              <a:srgbClr val="DDDDDD"/>
            </a:solidFill>
            <a:ln w="28575">
              <a:solidFill>
                <a:srgbClr val="000000"/>
              </a:solidFill>
              <a:miter lim="800000"/>
              <a:headEnd/>
              <a:tailEnd/>
            </a:ln>
          </p:spPr>
          <p:txBody>
            <a:bodyPr/>
            <a:lstStyle/>
            <a:p>
              <a:endParaRPr lang="en-US">
                <a:latin typeface="+mn-lt"/>
              </a:endParaRPr>
            </a:p>
          </p:txBody>
        </p:sp>
        <p:sp>
          <p:nvSpPr>
            <p:cNvPr id="42" name="Line 36"/>
            <p:cNvSpPr>
              <a:spLocks noChangeShapeType="1"/>
            </p:cNvSpPr>
            <p:nvPr/>
          </p:nvSpPr>
          <p:spPr bwMode="auto">
            <a:xfrm>
              <a:off x="1737" y="1392"/>
              <a:ext cx="441" cy="0"/>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3" name="Line 37"/>
            <p:cNvSpPr>
              <a:spLocks noChangeShapeType="1"/>
            </p:cNvSpPr>
            <p:nvPr/>
          </p:nvSpPr>
          <p:spPr bwMode="auto">
            <a:xfrm>
              <a:off x="2158" y="1396"/>
              <a:ext cx="441"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4" name="Line 38"/>
            <p:cNvSpPr>
              <a:spLocks noChangeShapeType="1"/>
            </p:cNvSpPr>
            <p:nvPr/>
          </p:nvSpPr>
          <p:spPr bwMode="auto">
            <a:xfrm>
              <a:off x="2576" y="1400"/>
              <a:ext cx="618"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5" name="Line 39"/>
            <p:cNvSpPr>
              <a:spLocks noChangeShapeType="1"/>
            </p:cNvSpPr>
            <p:nvPr/>
          </p:nvSpPr>
          <p:spPr bwMode="auto">
            <a:xfrm>
              <a:off x="3194" y="1400"/>
              <a:ext cx="1324" cy="1"/>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6" name="Line 40"/>
            <p:cNvSpPr>
              <a:spLocks noChangeShapeType="1"/>
            </p:cNvSpPr>
            <p:nvPr/>
          </p:nvSpPr>
          <p:spPr bwMode="auto">
            <a:xfrm>
              <a:off x="4503" y="1400"/>
              <a:ext cx="618" cy="0"/>
            </a:xfrm>
            <a:prstGeom prst="line">
              <a:avLst/>
            </a:prstGeom>
            <a:noFill/>
            <a:ln w="38100">
              <a:solidFill>
                <a:srgbClr val="000000"/>
              </a:solidFill>
              <a:round/>
              <a:headEnd type="triangle" w="med" len="med"/>
              <a:tailEnd type="triangle" w="med" len="med"/>
            </a:ln>
          </p:spPr>
          <p:txBody>
            <a:bodyPr/>
            <a:lstStyle/>
            <a:p>
              <a:endParaRPr lang="en-US">
                <a:latin typeface="+mn-lt"/>
              </a:endParaRPr>
            </a:p>
          </p:txBody>
        </p:sp>
        <p:sp>
          <p:nvSpPr>
            <p:cNvPr id="47" name="Freeform 41"/>
            <p:cNvSpPr>
              <a:spLocks/>
            </p:cNvSpPr>
            <p:nvPr/>
          </p:nvSpPr>
          <p:spPr bwMode="auto">
            <a:xfrm>
              <a:off x="1749" y="1349"/>
              <a:ext cx="2" cy="2044"/>
            </a:xfrm>
            <a:custGeom>
              <a:avLst/>
              <a:gdLst/>
              <a:ahLst/>
              <a:cxnLst>
                <a:cxn ang="0">
                  <a:pos x="2" y="2128"/>
                </a:cxn>
                <a:cxn ang="0">
                  <a:pos x="0" y="0"/>
                </a:cxn>
              </a:cxnLst>
              <a:rect l="0" t="0" r="r" b="b"/>
              <a:pathLst>
                <a:path w="2" h="2128">
                  <a:moveTo>
                    <a:pt x="2" y="2128"/>
                  </a:moveTo>
                  <a:lnTo>
                    <a:pt x="0" y="0"/>
                  </a:lnTo>
                </a:path>
              </a:pathLst>
            </a:custGeom>
            <a:noFill/>
            <a:ln w="28575" cmpd="sng">
              <a:solidFill>
                <a:srgbClr val="000000"/>
              </a:solidFill>
              <a:round/>
              <a:headEnd/>
              <a:tailEnd/>
            </a:ln>
            <a:effectLst/>
          </p:spPr>
          <p:txBody>
            <a:bodyPr/>
            <a:lstStyle/>
            <a:p>
              <a:endParaRPr lang="en-US">
                <a:latin typeface="+mn-lt"/>
              </a:endParaRPr>
            </a:p>
          </p:txBody>
        </p:sp>
        <p:sp>
          <p:nvSpPr>
            <p:cNvPr id="48" name="Line 42"/>
            <p:cNvSpPr>
              <a:spLocks noChangeShapeType="1"/>
            </p:cNvSpPr>
            <p:nvPr/>
          </p:nvSpPr>
          <p:spPr bwMode="auto">
            <a:xfrm>
              <a:off x="795" y="1362"/>
              <a:ext cx="1" cy="2036"/>
            </a:xfrm>
            <a:prstGeom prst="line">
              <a:avLst/>
            </a:prstGeom>
            <a:noFill/>
            <a:ln w="28575">
              <a:solidFill>
                <a:srgbClr val="000000"/>
              </a:solidFill>
              <a:prstDash val="dash"/>
              <a:round/>
              <a:headEnd type="none" w="med" len="med"/>
              <a:tailEnd/>
            </a:ln>
          </p:spPr>
          <p:txBody>
            <a:bodyPr/>
            <a:lstStyle/>
            <a:p>
              <a:endParaRPr lang="en-US">
                <a:latin typeface="+mn-lt"/>
              </a:endParaRPr>
            </a:p>
          </p:txBody>
        </p:sp>
        <p:sp>
          <p:nvSpPr>
            <p:cNvPr id="49" name="Freeform 43"/>
            <p:cNvSpPr>
              <a:spLocks/>
            </p:cNvSpPr>
            <p:nvPr/>
          </p:nvSpPr>
          <p:spPr bwMode="auto">
            <a:xfrm>
              <a:off x="5102" y="1344"/>
              <a:ext cx="11" cy="2032"/>
            </a:xfrm>
            <a:custGeom>
              <a:avLst/>
              <a:gdLst/>
              <a:ahLst/>
              <a:cxnLst>
                <a:cxn ang="0">
                  <a:pos x="0" y="2115"/>
                </a:cxn>
                <a:cxn ang="0">
                  <a:pos x="12" y="0"/>
                </a:cxn>
              </a:cxnLst>
              <a:rect l="0" t="0" r="r" b="b"/>
              <a:pathLst>
                <a:path w="12" h="2115">
                  <a:moveTo>
                    <a:pt x="0" y="2115"/>
                  </a:moveTo>
                  <a:lnTo>
                    <a:pt x="12" y="0"/>
                  </a:lnTo>
                </a:path>
              </a:pathLst>
            </a:custGeom>
            <a:noFill/>
            <a:ln w="28575" cap="flat" cmpd="sng">
              <a:solidFill>
                <a:srgbClr val="000000"/>
              </a:solidFill>
              <a:prstDash val="dash"/>
              <a:round/>
              <a:headEnd type="none" w="med" len="med"/>
              <a:tailEnd type="none" w="med" len="med"/>
            </a:ln>
            <a:effectLst/>
          </p:spPr>
          <p:txBody>
            <a:bodyPr/>
            <a:lstStyle/>
            <a:p>
              <a:endParaRPr lang="en-US">
                <a:latin typeface="+mn-lt"/>
              </a:endParaRPr>
            </a:p>
          </p:txBody>
        </p:sp>
        <p:sp>
          <p:nvSpPr>
            <p:cNvPr id="50" name="Text Box 44"/>
            <p:cNvSpPr txBox="1">
              <a:spLocks noChangeArrowheads="1"/>
            </p:cNvSpPr>
            <p:nvPr/>
          </p:nvSpPr>
          <p:spPr bwMode="auto">
            <a:xfrm>
              <a:off x="1385" y="3239"/>
              <a:ext cx="1468" cy="158"/>
            </a:xfrm>
            <a:prstGeom prst="rect">
              <a:avLst/>
            </a:prstGeom>
            <a:solidFill>
              <a:schemeClr val="tx1"/>
            </a:solidFill>
            <a:ln w="25400">
              <a:noFill/>
              <a:miter lim="800000"/>
              <a:headEnd type="none" w="sm" len="sm"/>
              <a:tailEnd type="none" w="sm" len="sm"/>
            </a:ln>
            <a:effectLst/>
          </p:spPr>
          <p:txBody>
            <a:bodyPr wrap="none" lIns="64922" tIns="32461" rIns="64922" bIns="32461">
              <a:spAutoFit/>
            </a:bodyPr>
            <a:lstStyle/>
            <a:p>
              <a:pPr algn="ctr"/>
              <a:r>
                <a:rPr lang="en-US" sz="1200" b="1" dirty="0">
                  <a:solidFill>
                    <a:srgbClr val="FFFFFF"/>
                  </a:solidFill>
                  <a:latin typeface="+mn-lt"/>
                </a:rPr>
                <a:t>Civil Information Management</a:t>
              </a:r>
              <a:endParaRPr lang="en-US" sz="1200" dirty="0">
                <a:latin typeface="+mn-lt"/>
              </a:endParaRPr>
            </a:p>
          </p:txBody>
        </p:sp>
        <p:sp>
          <p:nvSpPr>
            <p:cNvPr id="51" name="Rectangle 45"/>
            <p:cNvSpPr>
              <a:spLocks noChangeArrowheads="1"/>
            </p:cNvSpPr>
            <p:nvPr/>
          </p:nvSpPr>
          <p:spPr bwMode="auto">
            <a:xfrm>
              <a:off x="800" y="3040"/>
              <a:ext cx="941" cy="59"/>
            </a:xfrm>
            <a:prstGeom prst="rect">
              <a:avLst/>
            </a:prstGeom>
            <a:solidFill>
              <a:srgbClr val="66FF66"/>
            </a:solidFill>
            <a:ln w="28575">
              <a:solidFill>
                <a:srgbClr val="000000"/>
              </a:solidFill>
              <a:miter lim="800000"/>
              <a:headEnd/>
              <a:tailEnd/>
            </a:ln>
          </p:spPr>
          <p:txBody>
            <a:bodyPr/>
            <a:lstStyle/>
            <a:p>
              <a:endParaRPr lang="en-US">
                <a:latin typeface="+mn-lt"/>
              </a:endParaRPr>
            </a:p>
          </p:txBody>
        </p:sp>
        <p:sp>
          <p:nvSpPr>
            <p:cNvPr id="52" name="Text Box 46"/>
            <p:cNvSpPr txBox="1">
              <a:spLocks noChangeArrowheads="1"/>
            </p:cNvSpPr>
            <p:nvPr/>
          </p:nvSpPr>
          <p:spPr bwMode="auto">
            <a:xfrm>
              <a:off x="5031" y="1248"/>
              <a:ext cx="705" cy="448"/>
            </a:xfrm>
            <a:prstGeom prst="rect">
              <a:avLst/>
            </a:prstGeom>
            <a:noFill/>
            <a:ln w="9525">
              <a:noFill/>
              <a:miter lim="800000"/>
              <a:headEnd/>
              <a:tailEnd/>
            </a:ln>
            <a:effectLst/>
          </p:spPr>
          <p:txBody>
            <a:bodyPr lIns="64922" tIns="32461" rIns="64922" bIns="32461">
              <a:spAutoFit/>
            </a:bodyPr>
            <a:lstStyle/>
            <a:p>
              <a:pPr algn="ctr"/>
              <a:r>
                <a:rPr lang="en-US" sz="1200" b="1">
                  <a:solidFill>
                    <a:srgbClr val="000000"/>
                  </a:solidFill>
                  <a:latin typeface="+mn-lt"/>
                </a:rPr>
                <a:t>Back to Phase 0</a:t>
              </a:r>
            </a:p>
            <a:p>
              <a:pPr algn="ctr"/>
              <a:r>
                <a:rPr lang="en-US" sz="1200" b="1">
                  <a:solidFill>
                    <a:srgbClr val="000000"/>
                  </a:solidFill>
                  <a:latin typeface="+mn-lt"/>
                </a:rPr>
                <a:t>Shaping</a:t>
              </a:r>
            </a:p>
          </p:txBody>
        </p:sp>
        <p:sp>
          <p:nvSpPr>
            <p:cNvPr id="53" name="Freeform 18"/>
            <p:cNvSpPr>
              <a:spLocks/>
            </p:cNvSpPr>
            <p:nvPr/>
          </p:nvSpPr>
          <p:spPr bwMode="auto">
            <a:xfrm>
              <a:off x="1737" y="1915"/>
              <a:ext cx="3366" cy="1264"/>
            </a:xfrm>
            <a:custGeom>
              <a:avLst/>
              <a:gdLst/>
              <a:ahLst/>
              <a:cxnLst>
                <a:cxn ang="0">
                  <a:pos x="1" y="1125"/>
                </a:cxn>
                <a:cxn ang="0">
                  <a:pos x="555" y="830"/>
                </a:cxn>
                <a:cxn ang="0">
                  <a:pos x="1024" y="336"/>
                </a:cxn>
                <a:cxn ang="0">
                  <a:pos x="1344" y="8"/>
                </a:cxn>
                <a:cxn ang="0">
                  <a:pos x="1632" y="0"/>
                </a:cxn>
                <a:cxn ang="0">
                  <a:pos x="2344" y="848"/>
                </a:cxn>
                <a:cxn ang="0">
                  <a:pos x="3064" y="1056"/>
                </a:cxn>
                <a:cxn ang="0">
                  <a:pos x="3846" y="1074"/>
                </a:cxn>
                <a:cxn ang="0">
                  <a:pos x="3846" y="1244"/>
                </a:cxn>
                <a:cxn ang="0">
                  <a:pos x="3648" y="1316"/>
                </a:cxn>
                <a:cxn ang="0">
                  <a:pos x="2346" y="1316"/>
                </a:cxn>
                <a:cxn ang="0">
                  <a:pos x="1640" y="1224"/>
                </a:cxn>
                <a:cxn ang="0">
                  <a:pos x="1296" y="1144"/>
                </a:cxn>
                <a:cxn ang="0">
                  <a:pos x="1024" y="552"/>
                </a:cxn>
                <a:cxn ang="0">
                  <a:pos x="555" y="921"/>
                </a:cxn>
                <a:cxn ang="0">
                  <a:pos x="0" y="1176"/>
                </a:cxn>
                <a:cxn ang="0">
                  <a:pos x="1" y="1125"/>
                </a:cxn>
              </a:cxnLst>
              <a:rect l="0" t="0" r="r" b="b"/>
              <a:pathLst>
                <a:path w="3846" h="1316">
                  <a:moveTo>
                    <a:pt x="1" y="1125"/>
                  </a:moveTo>
                  <a:lnTo>
                    <a:pt x="555" y="830"/>
                  </a:lnTo>
                  <a:lnTo>
                    <a:pt x="1024" y="336"/>
                  </a:lnTo>
                  <a:lnTo>
                    <a:pt x="1344" y="8"/>
                  </a:lnTo>
                  <a:lnTo>
                    <a:pt x="1632" y="0"/>
                  </a:lnTo>
                  <a:lnTo>
                    <a:pt x="2344" y="848"/>
                  </a:lnTo>
                  <a:lnTo>
                    <a:pt x="3064" y="1056"/>
                  </a:lnTo>
                  <a:lnTo>
                    <a:pt x="3846" y="1074"/>
                  </a:lnTo>
                  <a:lnTo>
                    <a:pt x="3846" y="1244"/>
                  </a:lnTo>
                  <a:lnTo>
                    <a:pt x="3648" y="1316"/>
                  </a:lnTo>
                  <a:lnTo>
                    <a:pt x="2346" y="1316"/>
                  </a:lnTo>
                  <a:lnTo>
                    <a:pt x="1640" y="1224"/>
                  </a:lnTo>
                  <a:lnTo>
                    <a:pt x="1296" y="1144"/>
                  </a:lnTo>
                  <a:lnTo>
                    <a:pt x="1024" y="552"/>
                  </a:lnTo>
                  <a:lnTo>
                    <a:pt x="555" y="921"/>
                  </a:lnTo>
                  <a:lnTo>
                    <a:pt x="0" y="1176"/>
                  </a:lnTo>
                  <a:lnTo>
                    <a:pt x="1" y="1125"/>
                  </a:lnTo>
                  <a:close/>
                </a:path>
              </a:pathLst>
            </a:custGeom>
            <a:solidFill>
              <a:srgbClr val="FF0000"/>
            </a:solidFill>
            <a:ln w="12700" cmpd="sng">
              <a:solidFill>
                <a:srgbClr val="000000"/>
              </a:solidFill>
              <a:round/>
              <a:headEnd/>
              <a:tailEnd/>
            </a:ln>
            <a:effectLst/>
          </p:spPr>
          <p:txBody>
            <a:bodyPr/>
            <a:lstStyle/>
            <a:p>
              <a:endParaRPr lang="en-US">
                <a:latin typeface="+mn-lt"/>
              </a:endParaRPr>
            </a:p>
          </p:txBody>
        </p:sp>
        <p:sp>
          <p:nvSpPr>
            <p:cNvPr id="54" name="Text Box 25"/>
            <p:cNvSpPr txBox="1">
              <a:spLocks noChangeArrowheads="1"/>
            </p:cNvSpPr>
            <p:nvPr/>
          </p:nvSpPr>
          <p:spPr bwMode="auto">
            <a:xfrm>
              <a:off x="2194" y="2635"/>
              <a:ext cx="702" cy="274"/>
            </a:xfrm>
            <a:prstGeom prst="rect">
              <a:avLst/>
            </a:prstGeom>
            <a:noFill/>
            <a:ln w="25400">
              <a:noFill/>
              <a:miter lim="800000"/>
              <a:headEnd type="none" w="sm" len="sm"/>
              <a:tailEnd type="none" w="sm" len="sm"/>
            </a:ln>
            <a:effectLst/>
          </p:spPr>
          <p:txBody>
            <a:bodyPr wrap="none" lIns="64922" tIns="32461" rIns="64922" bIns="32461">
              <a:spAutoFit/>
            </a:bodyPr>
            <a:lstStyle/>
            <a:p>
              <a:pPr algn="ctr">
                <a:spcBef>
                  <a:spcPts val="0"/>
                </a:spcBef>
              </a:pPr>
              <a:r>
                <a:rPr lang="en-US" sz="1200" b="1" dirty="0">
                  <a:latin typeface="+mn-lt"/>
                </a:rPr>
                <a:t>Humanitarian</a:t>
              </a:r>
            </a:p>
            <a:p>
              <a:pPr algn="ctr">
                <a:spcBef>
                  <a:spcPts val="0"/>
                </a:spcBef>
              </a:pPr>
              <a:r>
                <a:rPr lang="en-US" sz="1200" b="1" dirty="0">
                  <a:latin typeface="+mn-lt"/>
                </a:rPr>
                <a:t> Assistance</a:t>
              </a:r>
              <a:endParaRPr lang="en-US" sz="1200" dirty="0">
                <a:latin typeface="+mn-lt"/>
              </a:endParaRPr>
            </a:p>
          </p:txBody>
        </p:sp>
        <p:sp>
          <p:nvSpPr>
            <p:cNvPr id="55" name="Text Box 26"/>
            <p:cNvSpPr txBox="1">
              <a:spLocks noChangeArrowheads="1"/>
            </p:cNvSpPr>
            <p:nvPr/>
          </p:nvSpPr>
          <p:spPr bwMode="auto">
            <a:xfrm rot="11154">
              <a:off x="2660" y="2305"/>
              <a:ext cx="923" cy="274"/>
            </a:xfrm>
            <a:prstGeom prst="rect">
              <a:avLst/>
            </a:prstGeom>
            <a:noFill/>
            <a:ln w="25400">
              <a:noFill/>
              <a:miter lim="800000"/>
              <a:headEnd type="none" w="sm" len="sm"/>
              <a:tailEnd type="none" w="sm" len="sm"/>
            </a:ln>
            <a:effectLst/>
          </p:spPr>
          <p:txBody>
            <a:bodyPr wrap="none" lIns="64922" tIns="32461" rIns="64922" bIns="32461">
              <a:spAutoFit/>
            </a:bodyPr>
            <a:lstStyle/>
            <a:p>
              <a:pPr algn="ctr">
                <a:spcBef>
                  <a:spcPts val="0"/>
                </a:spcBef>
              </a:pPr>
              <a:r>
                <a:rPr lang="en-US" sz="1200" b="1" dirty="0">
                  <a:solidFill>
                    <a:schemeClr val="bg1"/>
                  </a:solidFill>
                  <a:latin typeface="+mn-lt"/>
                </a:rPr>
                <a:t>Population and </a:t>
              </a:r>
            </a:p>
            <a:p>
              <a:pPr algn="ctr">
                <a:spcBef>
                  <a:spcPts val="0"/>
                </a:spcBef>
              </a:pPr>
              <a:r>
                <a:rPr lang="en-US" sz="1200" b="1" dirty="0">
                  <a:solidFill>
                    <a:schemeClr val="bg1"/>
                  </a:solidFill>
                  <a:latin typeface="+mn-lt"/>
                </a:rPr>
                <a:t>Resource Control </a:t>
              </a:r>
              <a:endParaRPr lang="en-US" sz="1200" dirty="0">
                <a:solidFill>
                  <a:schemeClr val="bg1"/>
                </a:solidFill>
                <a:latin typeface="+mn-lt"/>
              </a:endParaRPr>
            </a:p>
          </p:txBody>
        </p:sp>
      </p:grpSp>
      <p:sp>
        <p:nvSpPr>
          <p:cNvPr id="11" name="AutoShape 3"/>
          <p:cNvSpPr>
            <a:spLocks noChangeAspect="1" noChangeArrowheads="1"/>
          </p:cNvSpPr>
          <p:nvPr/>
        </p:nvSpPr>
        <p:spPr bwMode="auto">
          <a:xfrm>
            <a:off x="990600" y="1676400"/>
            <a:ext cx="7288212" cy="4387850"/>
          </a:xfrm>
          <a:prstGeom prst="rect">
            <a:avLst/>
          </a:prstGeom>
          <a:noFill/>
          <a:ln w="9525">
            <a:noFill/>
            <a:miter lim="800000"/>
            <a:headEnd/>
            <a:tailEnd/>
          </a:ln>
        </p:spPr>
        <p:txBody>
          <a:bodyPr/>
          <a:lstStyle/>
          <a:p>
            <a:endParaRPr lang="en-US">
              <a:latin typeface="+mn-lt"/>
            </a:endParaRPr>
          </a:p>
        </p:txBody>
      </p:sp>
      <p:sp>
        <p:nvSpPr>
          <p:cNvPr id="12" name="Rectangle 47"/>
          <p:cNvSpPr>
            <a:spLocks noChangeArrowheads="1"/>
          </p:cNvSpPr>
          <p:nvPr/>
        </p:nvSpPr>
        <p:spPr bwMode="auto">
          <a:xfrm>
            <a:off x="5105400" y="1524000"/>
            <a:ext cx="3048000" cy="3810000"/>
          </a:xfrm>
          <a:prstGeom prst="rect">
            <a:avLst/>
          </a:prstGeom>
          <a:gradFill rotWithShape="0">
            <a:gsLst>
              <a:gs pos="0">
                <a:srgbClr val="FFFF00">
                  <a:alpha val="28999"/>
                </a:srgbClr>
              </a:gs>
              <a:gs pos="100000">
                <a:srgbClr val="FFFF00">
                  <a:gamma/>
                  <a:shade val="46275"/>
                  <a:invGamma/>
                  <a:alpha val="25999"/>
                </a:srgbClr>
              </a:gs>
            </a:gsLst>
            <a:lin ang="5400000" scaled="1"/>
          </a:gradFill>
          <a:ln w="19050">
            <a:noFill/>
            <a:miter lim="800000"/>
            <a:headEnd/>
            <a:tailEnd/>
          </a:ln>
          <a:effectLst/>
        </p:spPr>
        <p:txBody>
          <a:bodyPr wrap="none" anchor="ctr"/>
          <a:lstStyle/>
          <a:p>
            <a:endParaRPr lang="en-US">
              <a:latin typeface="+mn-lt"/>
            </a:endParaRPr>
          </a:p>
        </p:txBody>
      </p:sp>
      <p:sp>
        <p:nvSpPr>
          <p:cNvPr id="56" name="Text Box 5"/>
          <p:cNvSpPr txBox="1">
            <a:spLocks noChangeArrowheads="1"/>
          </p:cNvSpPr>
          <p:nvPr/>
        </p:nvSpPr>
        <p:spPr bwMode="auto">
          <a:xfrm>
            <a:off x="647700" y="5562600"/>
            <a:ext cx="7848600" cy="1015663"/>
          </a:xfrm>
          <a:prstGeom prst="rect">
            <a:avLst/>
          </a:prstGeom>
          <a:noFill/>
          <a:ln w="9525">
            <a:solidFill>
              <a:schemeClr val="tx1"/>
            </a:solidFill>
            <a:miter lim="800000"/>
            <a:headEnd/>
            <a:tailEnd/>
          </a:ln>
          <a:effectLst/>
        </p:spPr>
        <p:txBody>
          <a:bodyPr wrap="square">
            <a:spAutoFit/>
          </a:bodyPr>
          <a:lstStyle/>
          <a:p>
            <a:pPr>
              <a:buFont typeface="Symbol" pitchFamily="18" charset="2"/>
              <a:buNone/>
            </a:pPr>
            <a:r>
              <a:rPr lang="en-US" sz="1200" b="1" dirty="0" smtClean="0"/>
              <a:t>Most are familiar with CA involvement in Phases IV – V due to CA employment in the latter stages of </a:t>
            </a:r>
            <a:r>
              <a:rPr lang="en-US" sz="1200" b="1" dirty="0" err="1" smtClean="0"/>
              <a:t>OIF</a:t>
            </a:r>
            <a:r>
              <a:rPr lang="en-US" sz="1200" b="1" dirty="0" smtClean="0"/>
              <a:t> and </a:t>
            </a:r>
            <a:r>
              <a:rPr lang="en-US" sz="1200" b="1" dirty="0" err="1" smtClean="0"/>
              <a:t>OEF</a:t>
            </a:r>
            <a:r>
              <a:rPr lang="en-US" sz="1200" b="1" dirty="0" smtClean="0"/>
              <a:t>.  Typically, CA forces are responsible to the Battle Space Owner for the Governance and Development Lines Of Operations – in the absence of other Subject Matter Experts.  The ability to achieve significant gains in these phases depends on involvement of CA forces during the previous phases.  Late involvement of CA personnel and/or poor employment leads to diminished returns.</a:t>
            </a:r>
            <a:endParaRPr lang="en-US" sz="1200" dirty="0"/>
          </a:p>
        </p:txBody>
      </p:sp>
      <p:sp>
        <p:nvSpPr>
          <p:cNvPr id="57" name="TextBox 56"/>
          <p:cNvSpPr txBox="1"/>
          <p:nvPr/>
        </p:nvSpPr>
        <p:spPr>
          <a:xfrm>
            <a:off x="6134100" y="3881735"/>
            <a:ext cx="1676400" cy="461665"/>
          </a:xfrm>
          <a:prstGeom prst="rect">
            <a:avLst/>
          </a:prstGeom>
          <a:solidFill>
            <a:srgbClr val="99CCFF"/>
          </a:solidFill>
        </p:spPr>
        <p:txBody>
          <a:bodyPr wrap="square" rtlCol="0">
            <a:spAutoFit/>
          </a:bodyPr>
          <a:lstStyle/>
          <a:p>
            <a:r>
              <a:rPr lang="en-US" sz="1200" b="1" i="1" dirty="0" smtClean="0">
                <a:solidFill>
                  <a:srgbClr val="A50021"/>
                </a:solidFill>
              </a:rPr>
              <a:t>Governance and Development LOOs</a:t>
            </a:r>
            <a:endParaRPr lang="en-US" sz="1200" b="1" i="1" dirty="0">
              <a:solidFill>
                <a:srgbClr val="A50021"/>
              </a:solidFill>
            </a:endParaRPr>
          </a:p>
        </p:txBody>
      </p:sp>
      <p:sp>
        <p:nvSpPr>
          <p:cNvPr id="4" name="Slide Number Placeholder 3"/>
          <p:cNvSpPr>
            <a:spLocks noGrp="1"/>
          </p:cNvSpPr>
          <p:nvPr>
            <p:ph type="sldNum" sz="quarter" idx="10"/>
          </p:nvPr>
        </p:nvSpPr>
        <p:spPr/>
        <p:txBody>
          <a:bodyPr/>
          <a:lstStyle/>
          <a:p>
            <a:pPr>
              <a:defRPr/>
            </a:pPr>
            <a:fld id="{74CA28FE-0CB0-4716-97C6-2C1B21EAAFDA}" type="slidenum">
              <a:rPr lang="en-US" smtClean="0"/>
              <a:pPr>
                <a:defRPr/>
              </a:pPr>
              <a:t>14</a:t>
            </a:fld>
            <a:endParaRPr lang="en-US"/>
          </a:p>
        </p:txBody>
      </p:sp>
    </p:spTree>
    <p:extLst>
      <p:ext uri="{BB962C8B-B14F-4D97-AF65-F5344CB8AC3E}">
        <p14:creationId xmlns:p14="http://schemas.microsoft.com/office/powerpoint/2010/main" val="364893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USMC </a:t>
            </a:r>
            <a:r>
              <a:rPr lang="en-US" dirty="0" smtClean="0"/>
              <a:t>Total CA </a:t>
            </a:r>
            <a:r>
              <a:rPr lang="en-US" dirty="0" smtClean="0"/>
              <a:t>Structure</a:t>
            </a:r>
            <a:endParaRPr lang="en-US" dirty="0"/>
          </a:p>
        </p:txBody>
      </p:sp>
      <p:sp>
        <p:nvSpPr>
          <p:cNvPr id="3" name="Slide Number Placeholder 2"/>
          <p:cNvSpPr>
            <a:spLocks noGrp="1"/>
          </p:cNvSpPr>
          <p:nvPr>
            <p:ph type="sldNum" sz="quarter" idx="4294967295"/>
          </p:nvPr>
        </p:nvSpPr>
        <p:spPr>
          <a:xfrm>
            <a:off x="8763000" y="6553198"/>
            <a:ext cx="320675" cy="207752"/>
          </a:xfrm>
          <a:prstGeom prst="bracketPair">
            <a:avLst>
              <a:gd name="adj" fmla="val 17949"/>
            </a:avLst>
          </a:prstGeom>
        </p:spPr>
        <p:txBody>
          <a:bodyPr/>
          <a:lstStyle/>
          <a:p>
            <a:fld id="{2928B5AA-529F-49C6-8CD7-73EF8CC36518}" type="slidenum">
              <a:rPr lang="en-US" smtClean="0"/>
              <a:pPr/>
              <a:t>15</a:t>
            </a:fld>
            <a:endParaRPr lang="en-US" dirty="0"/>
          </a:p>
        </p:txBody>
      </p:sp>
      <p:sp>
        <p:nvSpPr>
          <p:cNvPr id="28" name="TextBox 34"/>
          <p:cNvSpPr txBox="1">
            <a:spLocks noChangeArrowheads="1"/>
          </p:cNvSpPr>
          <p:nvPr/>
        </p:nvSpPr>
        <p:spPr bwMode="auto">
          <a:xfrm>
            <a:off x="88904" y="1681733"/>
            <a:ext cx="1136648" cy="500137"/>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171450" indent="-1714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I MEF</a:t>
            </a:r>
          </a:p>
          <a:p>
            <a:pPr marL="0" lvl="1" indent="0" algn="l" eaLnBrk="1" fontAlgn="auto" hangingPunct="1">
              <a:spcBef>
                <a:spcPts val="0"/>
              </a:spcBef>
              <a:spcAft>
                <a:spcPts val="0"/>
              </a:spcAft>
              <a:defRPr/>
            </a:pPr>
            <a:r>
              <a:rPr lang="en-US" sz="800" kern="0" dirty="0" smtClean="0">
                <a:solidFill>
                  <a:sysClr val="windowText" lastClr="000000"/>
                </a:solidFill>
              </a:rPr>
              <a:t>2 LtCol 0530</a:t>
            </a:r>
          </a:p>
          <a:p>
            <a:pPr marL="0" lvl="1" indent="0" algn="l" eaLnBrk="1" fontAlgn="auto" hangingPunct="1">
              <a:spcBef>
                <a:spcPts val="0"/>
              </a:spcBef>
              <a:spcAft>
                <a:spcPts val="0"/>
              </a:spcAft>
              <a:defRPr/>
            </a:pPr>
            <a:r>
              <a:rPr lang="en-US" sz="800" kern="0" dirty="0" smtClean="0">
                <a:solidFill>
                  <a:sysClr val="windowText" lastClr="000000"/>
                </a:solidFill>
              </a:rPr>
              <a:t>1 GySgt 0531</a:t>
            </a:r>
          </a:p>
        </p:txBody>
      </p:sp>
      <p:sp>
        <p:nvSpPr>
          <p:cNvPr id="29" name="Rectangle 28"/>
          <p:cNvSpPr/>
          <p:nvPr/>
        </p:nvSpPr>
        <p:spPr bwMode="auto">
          <a:xfrm>
            <a:off x="88075" y="2895600"/>
            <a:ext cx="1136648" cy="396535"/>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11th MEU</a:t>
            </a: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30" name="TextBox 69"/>
          <p:cNvSpPr txBox="1">
            <a:spLocks noChangeArrowheads="1"/>
          </p:cNvSpPr>
          <p:nvPr/>
        </p:nvSpPr>
        <p:spPr bwMode="auto">
          <a:xfrm>
            <a:off x="1447800" y="1676400"/>
            <a:ext cx="1143000"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171450" indent="-1714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2d MEB II MEF</a:t>
            </a:r>
          </a:p>
          <a:p>
            <a:pPr marL="0" lvl="1" indent="0" algn="l" eaLnBrk="1" fontAlgn="auto" hangingPunct="1">
              <a:spcBef>
                <a:spcPts val="0"/>
              </a:spcBef>
              <a:spcAft>
                <a:spcPts val="0"/>
              </a:spcAft>
              <a:defRPr/>
            </a:pPr>
            <a:r>
              <a:rPr lang="en-US" sz="900" kern="0" dirty="0" smtClean="0">
                <a:solidFill>
                  <a:sysClr val="windowText" lastClr="000000"/>
                </a:solidFill>
              </a:rPr>
              <a:t>1 Maj 0530</a:t>
            </a:r>
          </a:p>
          <a:p>
            <a:pPr marL="0" lvl="1" indent="0" algn="l" eaLnBrk="1" fontAlgn="auto" hangingPunct="1">
              <a:spcBef>
                <a:spcPts val="0"/>
              </a:spcBef>
              <a:spcAft>
                <a:spcPts val="0"/>
              </a:spcAft>
              <a:defRPr/>
            </a:pPr>
            <a:r>
              <a:rPr lang="en-US" sz="900" kern="0" dirty="0" smtClean="0">
                <a:solidFill>
                  <a:sysClr val="windowText" lastClr="000000"/>
                </a:solidFill>
              </a:rPr>
              <a:t>1 Capt 0530</a:t>
            </a:r>
          </a:p>
        </p:txBody>
      </p:sp>
      <p:sp>
        <p:nvSpPr>
          <p:cNvPr id="31" name="TextBox 76"/>
          <p:cNvSpPr txBox="1">
            <a:spLocks noChangeArrowheads="1"/>
          </p:cNvSpPr>
          <p:nvPr/>
        </p:nvSpPr>
        <p:spPr bwMode="auto">
          <a:xfrm>
            <a:off x="2839053" y="1685913"/>
            <a:ext cx="1122357" cy="500137"/>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171450" indent="-1714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III MEF</a:t>
            </a:r>
          </a:p>
          <a:p>
            <a:pPr marL="0" lvl="1" indent="0" algn="l" eaLnBrk="1" fontAlgn="auto" hangingPunct="1">
              <a:spcBef>
                <a:spcPts val="0"/>
              </a:spcBef>
              <a:spcAft>
                <a:spcPts val="0"/>
              </a:spcAft>
              <a:defRPr/>
            </a:pPr>
            <a:r>
              <a:rPr lang="en-US" sz="800" kern="0" dirty="0" smtClean="0">
                <a:solidFill>
                  <a:sysClr val="windowText" lastClr="000000"/>
                </a:solidFill>
              </a:rPr>
              <a:t>1 LtCol 0530</a:t>
            </a:r>
          </a:p>
          <a:p>
            <a:pPr marL="0" lvl="1" indent="0" algn="l" eaLnBrk="1" fontAlgn="auto" hangingPunct="1">
              <a:spcBef>
                <a:spcPts val="0"/>
              </a:spcBef>
              <a:spcAft>
                <a:spcPts val="0"/>
              </a:spcAft>
              <a:defRPr/>
            </a:pPr>
            <a:r>
              <a:rPr lang="en-US" sz="800" kern="0" dirty="0" smtClean="0">
                <a:solidFill>
                  <a:sysClr val="windowText" lastClr="000000"/>
                </a:solidFill>
              </a:rPr>
              <a:t>1 GySgt 0531</a:t>
            </a:r>
          </a:p>
        </p:txBody>
      </p:sp>
      <p:sp>
        <p:nvSpPr>
          <p:cNvPr id="32" name="Rectangle 31"/>
          <p:cNvSpPr/>
          <p:nvPr/>
        </p:nvSpPr>
        <p:spPr bwMode="auto">
          <a:xfrm>
            <a:off x="88075" y="3376550"/>
            <a:ext cx="1123947" cy="374374"/>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13th MEU</a:t>
            </a: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33" name="Rectangle 32"/>
          <p:cNvSpPr/>
          <p:nvPr/>
        </p:nvSpPr>
        <p:spPr bwMode="auto">
          <a:xfrm>
            <a:off x="88904" y="3864644"/>
            <a:ext cx="1136648" cy="372866"/>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15th MEU</a:t>
            </a: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34" name="Rectangle 33"/>
          <p:cNvSpPr/>
          <p:nvPr/>
        </p:nvSpPr>
        <p:spPr bwMode="auto">
          <a:xfrm>
            <a:off x="2839051" y="2896136"/>
            <a:ext cx="1122359" cy="377980"/>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31st MEU</a:t>
            </a: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35" name="Rectangle 34"/>
          <p:cNvSpPr/>
          <p:nvPr/>
        </p:nvSpPr>
        <p:spPr bwMode="auto">
          <a:xfrm>
            <a:off x="1474787" y="2856488"/>
            <a:ext cx="1102518" cy="417628"/>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22nd MEU</a:t>
            </a: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36" name="Rectangle 35"/>
          <p:cNvSpPr/>
          <p:nvPr/>
        </p:nvSpPr>
        <p:spPr bwMode="auto">
          <a:xfrm>
            <a:off x="1467645" y="3377335"/>
            <a:ext cx="1109660" cy="453674"/>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smtClean="0">
                <a:solidFill>
                  <a:sysClr val="windowText" lastClr="000000"/>
                </a:solidFill>
              </a:rPr>
              <a:t>24th </a:t>
            </a:r>
            <a:r>
              <a:rPr lang="en-US" sz="1050" b="1" kern="0" dirty="0">
                <a:solidFill>
                  <a:sysClr val="windowText" lastClr="000000"/>
                </a:solidFill>
              </a:rPr>
              <a:t>MEU</a:t>
            </a:r>
          </a:p>
          <a:p>
            <a:pPr fontAlgn="auto">
              <a:spcBef>
                <a:spcPts val="0"/>
              </a:spcBef>
              <a:spcAft>
                <a:spcPts val="0"/>
              </a:spcAft>
              <a:defRPr/>
            </a:pPr>
            <a:r>
              <a:rPr lang="en-US" sz="1000" kern="0" dirty="0">
                <a:solidFill>
                  <a:sysClr val="windowText" lastClr="000000"/>
                </a:solidFill>
                <a:latin typeface="Calibri"/>
              </a:rPr>
              <a:t>1 GySgt 0531</a:t>
            </a:r>
          </a:p>
        </p:txBody>
      </p:sp>
      <p:sp>
        <p:nvSpPr>
          <p:cNvPr id="38" name="TextBox 37"/>
          <p:cNvSpPr txBox="1"/>
          <p:nvPr/>
        </p:nvSpPr>
        <p:spPr bwMode="auto">
          <a:xfrm>
            <a:off x="88904" y="2304115"/>
            <a:ext cx="1123947" cy="500137"/>
          </a:xfrm>
          <a:prstGeom prst="rect">
            <a:avLst/>
          </a:prstGeom>
          <a:solidFill>
            <a:sysClr val="window" lastClr="FFFFF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fontAlgn="auto">
              <a:spcBef>
                <a:spcPts val="0"/>
              </a:spcBef>
              <a:spcAft>
                <a:spcPts val="0"/>
              </a:spcAft>
              <a:defRPr/>
            </a:pPr>
            <a:r>
              <a:rPr lang="en-US" sz="1050" b="1" kern="0" dirty="0" smtClean="0">
                <a:solidFill>
                  <a:sysClr val="windowText" lastClr="000000"/>
                </a:solidFill>
              </a:rPr>
              <a:t>I MEF CA </a:t>
            </a:r>
            <a:r>
              <a:rPr lang="en-US" sz="1050" b="1" kern="0" dirty="0" err="1">
                <a:solidFill>
                  <a:sysClr val="windowText" lastClr="000000"/>
                </a:solidFill>
              </a:rPr>
              <a:t>Det</a:t>
            </a:r>
            <a:r>
              <a:rPr lang="en-US" sz="1050" b="1" kern="0" dirty="0">
                <a:solidFill>
                  <a:sysClr val="windowText" lastClr="000000"/>
                </a:solidFill>
              </a:rPr>
              <a:t> </a:t>
            </a:r>
          </a:p>
          <a:p>
            <a:pPr fontAlgn="auto">
              <a:spcBef>
                <a:spcPts val="0"/>
              </a:spcBef>
              <a:spcAft>
                <a:spcPts val="0"/>
              </a:spcAft>
              <a:defRPr/>
            </a:pPr>
            <a:r>
              <a:rPr lang="en-US" sz="800" kern="0" dirty="0" smtClean="0">
                <a:solidFill>
                  <a:sysClr val="windowText" lastClr="000000"/>
                </a:solidFill>
              </a:rPr>
              <a:t>8 Maj–Capt 0530</a:t>
            </a:r>
            <a:endParaRPr lang="en-US" sz="800" kern="0" dirty="0">
              <a:solidFill>
                <a:sysClr val="windowText" lastClr="000000"/>
              </a:solidFill>
            </a:endParaRPr>
          </a:p>
          <a:p>
            <a:pPr fontAlgn="auto">
              <a:spcBef>
                <a:spcPts val="0"/>
              </a:spcBef>
              <a:spcAft>
                <a:spcPts val="0"/>
              </a:spcAft>
              <a:defRPr/>
            </a:pPr>
            <a:r>
              <a:rPr lang="en-US" sz="800" kern="0" dirty="0" smtClean="0">
                <a:solidFill>
                  <a:sysClr val="windowText" lastClr="000000"/>
                </a:solidFill>
              </a:rPr>
              <a:t>43 Cpl-GySgt 0531</a:t>
            </a:r>
            <a:endParaRPr lang="en-US" sz="800" kern="0" dirty="0">
              <a:solidFill>
                <a:sysClr val="windowText" lastClr="000000"/>
              </a:solidFill>
            </a:endParaRPr>
          </a:p>
        </p:txBody>
      </p:sp>
      <p:sp>
        <p:nvSpPr>
          <p:cNvPr id="39" name="TextBox 38"/>
          <p:cNvSpPr txBox="1"/>
          <p:nvPr/>
        </p:nvSpPr>
        <p:spPr bwMode="auto">
          <a:xfrm>
            <a:off x="2843221" y="2296247"/>
            <a:ext cx="1119179" cy="499147"/>
          </a:xfrm>
          <a:prstGeom prst="rect">
            <a:avLst/>
          </a:prstGeom>
          <a:solidFill>
            <a:sysClr val="window" lastClr="FFFFF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fontAlgn="auto">
              <a:spcBef>
                <a:spcPts val="0"/>
              </a:spcBef>
              <a:spcAft>
                <a:spcPts val="0"/>
              </a:spcAft>
              <a:defRPr/>
            </a:pPr>
            <a:r>
              <a:rPr lang="en-US" sz="1050" b="1" kern="0" dirty="0" smtClean="0">
                <a:solidFill>
                  <a:sysClr val="windowText" lastClr="000000"/>
                </a:solidFill>
              </a:rPr>
              <a:t>III MEF CA </a:t>
            </a:r>
            <a:r>
              <a:rPr lang="en-US" sz="1050" b="1" kern="0" dirty="0" err="1">
                <a:solidFill>
                  <a:sysClr val="windowText" lastClr="000000"/>
                </a:solidFill>
              </a:rPr>
              <a:t>Det</a:t>
            </a:r>
            <a:r>
              <a:rPr lang="en-US" sz="1050" b="1" kern="0" dirty="0">
                <a:solidFill>
                  <a:sysClr val="windowText" lastClr="000000"/>
                </a:solidFill>
              </a:rPr>
              <a:t> </a:t>
            </a:r>
          </a:p>
          <a:p>
            <a:pPr fontAlgn="auto">
              <a:spcBef>
                <a:spcPts val="0"/>
              </a:spcBef>
              <a:spcAft>
                <a:spcPts val="0"/>
              </a:spcAft>
              <a:defRPr/>
            </a:pPr>
            <a:r>
              <a:rPr lang="en-US" sz="800" kern="0" dirty="0" smtClean="0">
                <a:solidFill>
                  <a:sysClr val="windowText" lastClr="000000"/>
                </a:solidFill>
              </a:rPr>
              <a:t>8 Maj-Capt 0530</a:t>
            </a:r>
            <a:endParaRPr lang="en-US" sz="800" kern="0" dirty="0">
              <a:solidFill>
                <a:sysClr val="windowText" lastClr="000000"/>
              </a:solidFill>
            </a:endParaRPr>
          </a:p>
          <a:p>
            <a:pPr fontAlgn="auto">
              <a:spcBef>
                <a:spcPts val="0"/>
              </a:spcBef>
              <a:spcAft>
                <a:spcPts val="0"/>
              </a:spcAft>
              <a:defRPr/>
            </a:pPr>
            <a:r>
              <a:rPr lang="en-US" sz="800" kern="0" dirty="0" smtClean="0">
                <a:solidFill>
                  <a:sysClr val="windowText" lastClr="000000"/>
                </a:solidFill>
              </a:rPr>
              <a:t>43 Cpl-GySgt 0531</a:t>
            </a:r>
            <a:endParaRPr lang="en-US" sz="800" kern="0" dirty="0">
              <a:solidFill>
                <a:sysClr val="windowText" lastClr="000000"/>
              </a:solidFill>
            </a:endParaRPr>
          </a:p>
        </p:txBody>
      </p:sp>
      <p:cxnSp>
        <p:nvCxnSpPr>
          <p:cNvPr id="40" name="Straight Connector 39"/>
          <p:cNvCxnSpPr>
            <a:stCxn id="29" idx="1"/>
            <a:endCxn id="29" idx="1"/>
          </p:cNvCxnSpPr>
          <p:nvPr/>
        </p:nvCxnSpPr>
        <p:spPr bwMode="auto">
          <a:xfrm>
            <a:off x="88075" y="3093868"/>
            <a:ext cx="0" cy="0"/>
          </a:xfrm>
          <a:prstGeom prst="line">
            <a:avLst/>
          </a:prstGeom>
          <a:noFill/>
          <a:ln w="9525" cap="flat" cmpd="sng" algn="ctr">
            <a:solidFill>
              <a:sysClr val="windowText" lastClr="000000"/>
            </a:solidFill>
            <a:prstDash val="solid"/>
          </a:ln>
          <a:effectLst>
            <a:outerShdw blurRad="50800" dist="38100" dir="18900000" algn="bl" rotWithShape="0">
              <a:prstClr val="black">
                <a:alpha val="40000"/>
              </a:prstClr>
            </a:outerShdw>
          </a:effectLst>
        </p:spPr>
      </p:cxnSp>
      <p:sp>
        <p:nvSpPr>
          <p:cNvPr id="48" name="TextBox 158"/>
          <p:cNvSpPr txBox="1">
            <a:spLocks noChangeArrowheads="1"/>
          </p:cNvSpPr>
          <p:nvPr/>
        </p:nvSpPr>
        <p:spPr bwMode="auto">
          <a:xfrm>
            <a:off x="2843221" y="4858532"/>
            <a:ext cx="1371600" cy="500137"/>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CD&amp;I/MCCDC</a:t>
            </a:r>
          </a:p>
          <a:p>
            <a:pPr eaLnBrk="1" fontAlgn="auto" hangingPunct="1">
              <a:spcBef>
                <a:spcPts val="0"/>
              </a:spcBef>
              <a:spcAft>
                <a:spcPts val="0"/>
              </a:spcAft>
              <a:defRPr/>
            </a:pPr>
            <a:r>
              <a:rPr lang="en-US" sz="800" kern="0" dirty="0" smtClean="0">
                <a:solidFill>
                  <a:sysClr val="windowText" lastClr="000000"/>
                </a:solidFill>
              </a:rPr>
              <a:t>-Advocate </a:t>
            </a:r>
          </a:p>
          <a:p>
            <a:pPr eaLnBrk="1" fontAlgn="auto" hangingPunct="1">
              <a:spcBef>
                <a:spcPts val="0"/>
              </a:spcBef>
              <a:spcAft>
                <a:spcPts val="0"/>
              </a:spcAft>
              <a:defRPr/>
            </a:pPr>
            <a:r>
              <a:rPr lang="en-US" sz="800" kern="0" dirty="0">
                <a:solidFill>
                  <a:sysClr val="windowText" lastClr="000000"/>
                </a:solidFill>
              </a:rPr>
              <a:t> </a:t>
            </a:r>
            <a:r>
              <a:rPr lang="en-US" sz="800" kern="0" dirty="0" smtClean="0">
                <a:solidFill>
                  <a:sysClr val="windowText" lastClr="000000"/>
                </a:solidFill>
              </a:rPr>
              <a:t>(delegated to SWCIWID)</a:t>
            </a:r>
            <a:endParaRPr lang="en-US" sz="1800" kern="0" dirty="0" smtClean="0">
              <a:solidFill>
                <a:sysClr val="windowText" lastClr="000000"/>
              </a:solidFill>
            </a:endParaRPr>
          </a:p>
        </p:txBody>
      </p:sp>
      <p:sp>
        <p:nvSpPr>
          <p:cNvPr id="60" name="Rectangle 59"/>
          <p:cNvSpPr/>
          <p:nvPr/>
        </p:nvSpPr>
        <p:spPr bwMode="auto">
          <a:xfrm>
            <a:off x="2839050" y="3339915"/>
            <a:ext cx="1122359" cy="438932"/>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3d 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65" name="Rectangle 64"/>
          <p:cNvSpPr/>
          <p:nvPr/>
        </p:nvSpPr>
        <p:spPr bwMode="auto">
          <a:xfrm>
            <a:off x="2830356" y="3839018"/>
            <a:ext cx="1119177" cy="525390"/>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4th 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66" name="Rectangle 65"/>
          <p:cNvSpPr/>
          <p:nvPr/>
        </p:nvSpPr>
        <p:spPr bwMode="auto">
          <a:xfrm>
            <a:off x="89730" y="4293848"/>
            <a:ext cx="1123947" cy="585145"/>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1st 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68" name="Rectangle 67"/>
          <p:cNvSpPr/>
          <p:nvPr/>
        </p:nvSpPr>
        <p:spPr bwMode="auto">
          <a:xfrm>
            <a:off x="95256" y="4955195"/>
            <a:ext cx="1130296" cy="566488"/>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5th 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69" name="Rectangle 68"/>
          <p:cNvSpPr/>
          <p:nvPr/>
        </p:nvSpPr>
        <p:spPr bwMode="auto">
          <a:xfrm>
            <a:off x="101605" y="5565261"/>
            <a:ext cx="1123947" cy="541138"/>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7th 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50" name="TextBox 49"/>
          <p:cNvSpPr txBox="1"/>
          <p:nvPr/>
        </p:nvSpPr>
        <p:spPr bwMode="auto">
          <a:xfrm>
            <a:off x="2843221" y="5484308"/>
            <a:ext cx="1244707" cy="530915"/>
          </a:xfrm>
          <a:prstGeom prst="rect">
            <a:avLst/>
          </a:prstGeom>
          <a:solidFill>
            <a:sysClr val="window" lastClr="FFFFF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fontAlgn="auto">
              <a:spcBef>
                <a:spcPts val="0"/>
              </a:spcBef>
              <a:spcAft>
                <a:spcPts val="0"/>
              </a:spcAft>
              <a:defRPr/>
            </a:pPr>
            <a:r>
              <a:rPr lang="en-US" sz="1050" b="1" kern="0" dirty="0">
                <a:solidFill>
                  <a:sysClr val="windowText" lastClr="000000"/>
                </a:solidFill>
              </a:rPr>
              <a:t>MCCMOS</a:t>
            </a:r>
          </a:p>
          <a:p>
            <a:pPr fontAlgn="auto">
              <a:spcBef>
                <a:spcPts val="0"/>
              </a:spcBef>
              <a:spcAft>
                <a:spcPts val="0"/>
              </a:spcAft>
              <a:defRPr/>
            </a:pPr>
            <a:r>
              <a:rPr lang="en-US" sz="900" kern="0" dirty="0">
                <a:solidFill>
                  <a:sysClr val="windowText" lastClr="000000"/>
                </a:solidFill>
              </a:rPr>
              <a:t>-Doctrinal </a:t>
            </a:r>
            <a:r>
              <a:rPr lang="en-US" sz="900" kern="0" dirty="0" smtClean="0">
                <a:solidFill>
                  <a:sysClr val="windowText" lastClr="000000"/>
                </a:solidFill>
              </a:rPr>
              <a:t>Proponent</a:t>
            </a:r>
          </a:p>
          <a:p>
            <a:pPr fontAlgn="auto">
              <a:spcBef>
                <a:spcPts val="0"/>
              </a:spcBef>
              <a:spcAft>
                <a:spcPts val="0"/>
              </a:spcAft>
              <a:defRPr/>
            </a:pPr>
            <a:r>
              <a:rPr lang="en-US" sz="900" kern="0" dirty="0" smtClean="0">
                <a:solidFill>
                  <a:sysClr val="windowText" lastClr="000000"/>
                </a:solidFill>
              </a:rPr>
              <a:t>-MOS School</a:t>
            </a:r>
            <a:endParaRPr lang="en-US" sz="900" kern="0" dirty="0">
              <a:solidFill>
                <a:sysClr val="windowText" lastClr="000000"/>
              </a:solidFill>
            </a:endParaRPr>
          </a:p>
        </p:txBody>
      </p:sp>
      <p:sp>
        <p:nvSpPr>
          <p:cNvPr id="77" name="TextBox 36"/>
          <p:cNvSpPr txBox="1">
            <a:spLocks noChangeArrowheads="1"/>
          </p:cNvSpPr>
          <p:nvPr/>
        </p:nvSpPr>
        <p:spPr bwMode="auto">
          <a:xfrm>
            <a:off x="4190999" y="2479435"/>
            <a:ext cx="834231"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AFRICOM</a:t>
            </a:r>
          </a:p>
          <a:p>
            <a:pPr eaLnBrk="1" fontAlgn="auto" hangingPunct="1">
              <a:spcBef>
                <a:spcPts val="0"/>
              </a:spcBef>
              <a:spcAft>
                <a:spcPts val="0"/>
              </a:spcAft>
              <a:defRPr/>
            </a:pPr>
            <a:r>
              <a:rPr lang="en-US" sz="900" kern="0" dirty="0" smtClean="0">
                <a:solidFill>
                  <a:sysClr val="windowText" lastClr="000000"/>
                </a:solidFill>
              </a:rPr>
              <a:t>1 Maj 0530</a:t>
            </a:r>
          </a:p>
        </p:txBody>
      </p:sp>
      <p:sp>
        <p:nvSpPr>
          <p:cNvPr id="87" name="TextBox 86"/>
          <p:cNvSpPr txBox="1"/>
          <p:nvPr/>
        </p:nvSpPr>
        <p:spPr bwMode="auto">
          <a:xfrm>
            <a:off x="1465269" y="2308923"/>
            <a:ext cx="1119179" cy="499147"/>
          </a:xfrm>
          <a:prstGeom prst="rect">
            <a:avLst/>
          </a:prstGeom>
          <a:solidFill>
            <a:sysClr val="window" lastClr="FFFFF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fontAlgn="auto">
              <a:spcBef>
                <a:spcPts val="0"/>
              </a:spcBef>
              <a:spcAft>
                <a:spcPts val="0"/>
              </a:spcAft>
              <a:defRPr/>
            </a:pPr>
            <a:r>
              <a:rPr lang="en-US" sz="1050" b="1" kern="0" dirty="0" smtClean="0">
                <a:solidFill>
                  <a:sysClr val="windowText" lastClr="000000"/>
                </a:solidFill>
              </a:rPr>
              <a:t>II MEF CA </a:t>
            </a:r>
            <a:r>
              <a:rPr lang="en-US" sz="1050" b="1" kern="0" dirty="0" err="1" smtClean="0">
                <a:solidFill>
                  <a:sysClr val="windowText" lastClr="000000"/>
                </a:solidFill>
              </a:rPr>
              <a:t>Det</a:t>
            </a:r>
            <a:r>
              <a:rPr lang="en-US" sz="1050" b="1" kern="0" dirty="0" smtClean="0">
                <a:solidFill>
                  <a:sysClr val="windowText" lastClr="000000"/>
                </a:solidFill>
              </a:rPr>
              <a:t>* </a:t>
            </a:r>
            <a:endParaRPr lang="en-US" sz="1050" b="1" kern="0" dirty="0">
              <a:solidFill>
                <a:sysClr val="windowText" lastClr="000000"/>
              </a:solidFill>
            </a:endParaRPr>
          </a:p>
          <a:p>
            <a:pPr fontAlgn="auto">
              <a:spcBef>
                <a:spcPts val="0"/>
              </a:spcBef>
              <a:spcAft>
                <a:spcPts val="0"/>
              </a:spcAft>
              <a:defRPr/>
            </a:pPr>
            <a:r>
              <a:rPr lang="en-US" sz="800" kern="0" dirty="0" smtClean="0">
                <a:solidFill>
                  <a:sysClr val="windowText" lastClr="000000"/>
                </a:solidFill>
              </a:rPr>
              <a:t>8 Maj-Capt 0530</a:t>
            </a:r>
            <a:endParaRPr lang="en-US" sz="800" kern="0" dirty="0">
              <a:solidFill>
                <a:sysClr val="windowText" lastClr="000000"/>
              </a:solidFill>
            </a:endParaRPr>
          </a:p>
          <a:p>
            <a:pPr fontAlgn="auto">
              <a:spcBef>
                <a:spcPts val="0"/>
              </a:spcBef>
              <a:spcAft>
                <a:spcPts val="0"/>
              </a:spcAft>
              <a:defRPr/>
            </a:pPr>
            <a:r>
              <a:rPr lang="en-US" sz="800" kern="0" dirty="0" smtClean="0">
                <a:solidFill>
                  <a:sysClr val="windowText" lastClr="000000"/>
                </a:solidFill>
              </a:rPr>
              <a:t>43 Cpl-GySgt 0531</a:t>
            </a:r>
            <a:endParaRPr lang="en-US" sz="800" kern="0" dirty="0">
              <a:solidFill>
                <a:sysClr val="windowText" lastClr="000000"/>
              </a:solidFill>
            </a:endParaRPr>
          </a:p>
        </p:txBody>
      </p:sp>
      <p:sp>
        <p:nvSpPr>
          <p:cNvPr id="88" name="TextBox 69"/>
          <p:cNvSpPr txBox="1">
            <a:spLocks noChangeArrowheads="1"/>
          </p:cNvSpPr>
          <p:nvPr/>
        </p:nvSpPr>
        <p:spPr bwMode="auto">
          <a:xfrm>
            <a:off x="4190999" y="1703552"/>
            <a:ext cx="1386737" cy="669414"/>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171450" indent="-1714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5</a:t>
            </a:r>
            <a:r>
              <a:rPr lang="en-US" sz="1050" b="1" kern="0" baseline="30000" dirty="0" smtClean="0">
                <a:solidFill>
                  <a:sysClr val="windowText" lastClr="000000"/>
                </a:solidFill>
              </a:rPr>
              <a:t>th</a:t>
            </a:r>
            <a:r>
              <a:rPr lang="en-US" sz="1050" b="1" kern="0" dirty="0" smtClean="0">
                <a:solidFill>
                  <a:sysClr val="windowText" lastClr="000000"/>
                </a:solidFill>
              </a:rPr>
              <a:t> MEB CENTCOM</a:t>
            </a:r>
          </a:p>
          <a:p>
            <a:pPr marL="0" lvl="1" indent="0" algn="l" eaLnBrk="1" fontAlgn="auto" hangingPunct="1">
              <a:spcBef>
                <a:spcPts val="0"/>
              </a:spcBef>
              <a:spcAft>
                <a:spcPts val="0"/>
              </a:spcAft>
              <a:defRPr/>
            </a:pPr>
            <a:r>
              <a:rPr lang="en-US" sz="900" kern="0" dirty="0" smtClean="0">
                <a:solidFill>
                  <a:sysClr val="windowText" lastClr="000000"/>
                </a:solidFill>
              </a:rPr>
              <a:t>1 LtCol 0530</a:t>
            </a:r>
          </a:p>
          <a:p>
            <a:pPr marL="0" lvl="1" indent="0" algn="l" eaLnBrk="1" fontAlgn="auto" hangingPunct="1">
              <a:spcBef>
                <a:spcPts val="0"/>
              </a:spcBef>
              <a:spcAft>
                <a:spcPts val="0"/>
              </a:spcAft>
              <a:defRPr/>
            </a:pPr>
            <a:r>
              <a:rPr lang="en-US" sz="900" kern="0" dirty="0" smtClean="0">
                <a:solidFill>
                  <a:sysClr val="windowText" lastClr="000000"/>
                </a:solidFill>
              </a:rPr>
              <a:t>1 Maj 0530</a:t>
            </a:r>
          </a:p>
          <a:p>
            <a:pPr marL="0" lvl="1" indent="0" algn="l" eaLnBrk="1" fontAlgn="auto" hangingPunct="1">
              <a:spcBef>
                <a:spcPts val="0"/>
              </a:spcBef>
              <a:spcAft>
                <a:spcPts val="0"/>
              </a:spcAft>
              <a:defRPr/>
            </a:pPr>
            <a:r>
              <a:rPr lang="en-US" sz="900" kern="0" dirty="0" smtClean="0">
                <a:solidFill>
                  <a:sysClr val="windowText" lastClr="000000"/>
                </a:solidFill>
              </a:rPr>
              <a:t>1 SSgt 0531</a:t>
            </a:r>
          </a:p>
        </p:txBody>
      </p:sp>
      <p:sp>
        <p:nvSpPr>
          <p:cNvPr id="89" name="Rectangle 88"/>
          <p:cNvSpPr/>
          <p:nvPr/>
        </p:nvSpPr>
        <p:spPr bwMode="auto">
          <a:xfrm>
            <a:off x="1468434" y="3887242"/>
            <a:ext cx="1109660" cy="453674"/>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smtClean="0">
                <a:solidFill>
                  <a:sysClr val="windowText" lastClr="000000"/>
                </a:solidFill>
              </a:rPr>
              <a:t>26th </a:t>
            </a:r>
            <a:r>
              <a:rPr lang="en-US" sz="1050" b="1" kern="0" dirty="0">
                <a:solidFill>
                  <a:sysClr val="windowText" lastClr="000000"/>
                </a:solidFill>
              </a:rPr>
              <a:t>MEU</a:t>
            </a:r>
          </a:p>
          <a:p>
            <a:pPr fontAlgn="auto">
              <a:spcBef>
                <a:spcPts val="0"/>
              </a:spcBef>
              <a:spcAft>
                <a:spcPts val="0"/>
              </a:spcAft>
              <a:defRPr/>
            </a:pPr>
            <a:r>
              <a:rPr lang="en-US" sz="1000" kern="0" dirty="0">
                <a:solidFill>
                  <a:sysClr val="windowText" lastClr="000000"/>
                </a:solidFill>
                <a:latin typeface="Calibri"/>
              </a:rPr>
              <a:t>1 GySgt 0531</a:t>
            </a:r>
          </a:p>
        </p:txBody>
      </p:sp>
      <p:sp>
        <p:nvSpPr>
          <p:cNvPr id="90" name="Rectangle 89"/>
          <p:cNvSpPr/>
          <p:nvPr/>
        </p:nvSpPr>
        <p:spPr bwMode="auto">
          <a:xfrm>
            <a:off x="1471550" y="4419600"/>
            <a:ext cx="1122359" cy="438932"/>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2</a:t>
            </a:r>
            <a:r>
              <a:rPr lang="en-US" sz="1050" b="1" kern="0" dirty="0" smtClean="0">
                <a:solidFill>
                  <a:sysClr val="windowText" lastClr="000000"/>
                </a:solidFill>
                <a:latin typeface="+mn-lt"/>
                <a:cs typeface="+mn-cs"/>
              </a:rPr>
              <a:t>d </a:t>
            </a:r>
            <a:r>
              <a:rPr lang="en-US" sz="1050" b="1" kern="0" dirty="0">
                <a:solidFill>
                  <a:sysClr val="windowText" lastClr="000000"/>
                </a:solidFill>
                <a:latin typeface="+mn-lt"/>
                <a:cs typeface="+mn-cs"/>
              </a:rPr>
              <a:t>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91" name="Rectangle 90"/>
          <p:cNvSpPr/>
          <p:nvPr/>
        </p:nvSpPr>
        <p:spPr bwMode="auto">
          <a:xfrm>
            <a:off x="1459675" y="4916219"/>
            <a:ext cx="1119177" cy="525390"/>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a:solidFill>
                  <a:sysClr val="windowText" lastClr="000000"/>
                </a:solidFill>
                <a:latin typeface="+mn-lt"/>
                <a:cs typeface="+mn-cs"/>
              </a:rPr>
              <a:t>6</a:t>
            </a:r>
            <a:r>
              <a:rPr lang="en-US" sz="1050" b="1" kern="0" dirty="0" smtClean="0">
                <a:solidFill>
                  <a:sysClr val="windowText" lastClr="000000"/>
                </a:solidFill>
                <a:latin typeface="+mn-lt"/>
                <a:cs typeface="+mn-cs"/>
              </a:rPr>
              <a:t>th </a:t>
            </a:r>
            <a:r>
              <a:rPr lang="en-US" sz="1050" b="1" kern="0" dirty="0">
                <a:solidFill>
                  <a:sysClr val="windowText" lastClr="000000"/>
                </a:solidFill>
                <a:latin typeface="+mn-lt"/>
                <a:cs typeface="+mn-cs"/>
              </a:rPr>
              <a:t>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92" name="Rectangle 91"/>
          <p:cNvSpPr/>
          <p:nvPr/>
        </p:nvSpPr>
        <p:spPr bwMode="auto">
          <a:xfrm>
            <a:off x="1472491" y="5483916"/>
            <a:ext cx="1119177" cy="525390"/>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smtClean="0">
                <a:solidFill>
                  <a:sysClr val="windowText" lastClr="000000"/>
                </a:solidFill>
                <a:latin typeface="+mn-lt"/>
                <a:cs typeface="+mn-cs"/>
              </a:rPr>
              <a:t>8th </a:t>
            </a:r>
            <a:r>
              <a:rPr lang="en-US" sz="1050" b="1" kern="0" dirty="0">
                <a:solidFill>
                  <a:sysClr val="windowText" lastClr="000000"/>
                </a:solidFill>
                <a:latin typeface="+mn-lt"/>
                <a:cs typeface="+mn-cs"/>
              </a:rPr>
              <a:t>Marines</a:t>
            </a:r>
          </a:p>
          <a:p>
            <a:pPr fontAlgn="auto">
              <a:spcBef>
                <a:spcPts val="0"/>
              </a:spcBef>
              <a:spcAft>
                <a:spcPts val="0"/>
              </a:spcAft>
              <a:defRPr/>
            </a:pPr>
            <a:r>
              <a:rPr lang="en-US" sz="800" kern="0" dirty="0" smtClean="0">
                <a:solidFill>
                  <a:sysClr val="windowText" lastClr="000000"/>
                </a:solidFill>
                <a:latin typeface="Calibri"/>
                <a:cs typeface="+mn-cs"/>
              </a:rPr>
              <a:t>1 Maj 0530</a:t>
            </a:r>
            <a:endParaRPr lang="en-US" sz="800" kern="0" dirty="0">
              <a:solidFill>
                <a:sysClr val="windowText" lastClr="000000"/>
              </a:solidFill>
              <a:latin typeface="Calibri"/>
              <a:cs typeface="+mn-cs"/>
            </a:endParaRPr>
          </a:p>
          <a:p>
            <a:pPr fontAlgn="auto">
              <a:spcBef>
                <a:spcPts val="0"/>
              </a:spcBef>
              <a:spcAft>
                <a:spcPts val="0"/>
              </a:spcAft>
              <a:defRPr/>
            </a:pPr>
            <a:r>
              <a:rPr lang="en-US" sz="800" kern="0" dirty="0" smtClean="0">
                <a:solidFill>
                  <a:sysClr val="windowText" lastClr="000000"/>
                </a:solidFill>
                <a:latin typeface="Calibri"/>
                <a:cs typeface="+mn-cs"/>
              </a:rPr>
              <a:t>1 GySgt 0531</a:t>
            </a:r>
            <a:endParaRPr lang="en-US" sz="800" kern="0" dirty="0">
              <a:solidFill>
                <a:sysClr val="windowText" lastClr="000000"/>
              </a:solidFill>
              <a:latin typeface="Calibri"/>
              <a:cs typeface="+mn-cs"/>
            </a:endParaRPr>
          </a:p>
        </p:txBody>
      </p:sp>
      <p:sp>
        <p:nvSpPr>
          <p:cNvPr id="94" name="TextBox 36"/>
          <p:cNvSpPr txBox="1">
            <a:spLocks noChangeArrowheads="1"/>
          </p:cNvSpPr>
          <p:nvPr/>
        </p:nvSpPr>
        <p:spPr bwMode="auto">
          <a:xfrm>
            <a:off x="4190998" y="2984135"/>
            <a:ext cx="834231"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MCIOC</a:t>
            </a:r>
          </a:p>
          <a:p>
            <a:pPr eaLnBrk="1" fontAlgn="auto" hangingPunct="1">
              <a:spcBef>
                <a:spcPts val="0"/>
              </a:spcBef>
              <a:spcAft>
                <a:spcPts val="0"/>
              </a:spcAft>
              <a:defRPr/>
            </a:pPr>
            <a:r>
              <a:rPr lang="en-US" sz="900" kern="0" dirty="0" smtClean="0">
                <a:solidFill>
                  <a:sysClr val="windowText" lastClr="000000"/>
                </a:solidFill>
              </a:rPr>
              <a:t>1 1stLt 0530</a:t>
            </a:r>
          </a:p>
        </p:txBody>
      </p:sp>
      <p:sp>
        <p:nvSpPr>
          <p:cNvPr id="95" name="TextBox 36"/>
          <p:cNvSpPr txBox="1">
            <a:spLocks noChangeArrowheads="1"/>
          </p:cNvSpPr>
          <p:nvPr/>
        </p:nvSpPr>
        <p:spPr bwMode="auto">
          <a:xfrm>
            <a:off x="4191000" y="3494827"/>
            <a:ext cx="1143000"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MCTOG</a:t>
            </a:r>
          </a:p>
          <a:p>
            <a:pPr eaLnBrk="1" fontAlgn="auto" hangingPunct="1">
              <a:spcBef>
                <a:spcPts val="0"/>
              </a:spcBef>
              <a:spcAft>
                <a:spcPts val="0"/>
              </a:spcAft>
              <a:defRPr/>
            </a:pPr>
            <a:r>
              <a:rPr lang="en-US" sz="900" kern="0" dirty="0">
                <a:solidFill>
                  <a:sysClr val="windowText" lastClr="000000"/>
                </a:solidFill>
              </a:rPr>
              <a:t>4</a:t>
            </a:r>
            <a:r>
              <a:rPr lang="en-US" sz="900" kern="0" dirty="0" smtClean="0">
                <a:solidFill>
                  <a:sysClr val="windowText" lastClr="000000"/>
                </a:solidFill>
              </a:rPr>
              <a:t> Sgt -GySgt 0531</a:t>
            </a:r>
          </a:p>
        </p:txBody>
      </p:sp>
      <p:sp>
        <p:nvSpPr>
          <p:cNvPr id="98" name="TextBox 97"/>
          <p:cNvSpPr txBox="1"/>
          <p:nvPr/>
        </p:nvSpPr>
        <p:spPr bwMode="auto">
          <a:xfrm>
            <a:off x="6569072" y="6345451"/>
            <a:ext cx="1988344" cy="415498"/>
          </a:xfrm>
          <a:prstGeom prst="rect">
            <a:avLst/>
          </a:prstGeom>
          <a:solidFill>
            <a:sysClr val="window" lastClr="FFFFF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fontAlgn="auto">
              <a:spcBef>
                <a:spcPts val="0"/>
              </a:spcBef>
              <a:spcAft>
                <a:spcPts val="0"/>
              </a:spcAft>
              <a:defRPr/>
            </a:pPr>
            <a:r>
              <a:rPr lang="en-US" sz="1050" b="1" kern="0" dirty="0" smtClean="0">
                <a:solidFill>
                  <a:sysClr val="windowText" lastClr="000000"/>
                </a:solidFill>
              </a:rPr>
              <a:t>199 TOTAL AC CA BILLETS</a:t>
            </a:r>
          </a:p>
          <a:p>
            <a:pPr fontAlgn="auto">
              <a:spcBef>
                <a:spcPts val="0"/>
              </a:spcBef>
              <a:spcAft>
                <a:spcPts val="0"/>
              </a:spcAft>
              <a:defRPr/>
            </a:pPr>
            <a:r>
              <a:rPr lang="en-US" sz="1050" b="1" kern="0" dirty="0" smtClean="0">
                <a:solidFill>
                  <a:sysClr val="windowText" lastClr="000000"/>
                </a:solidFill>
              </a:rPr>
              <a:t>459 TOTAL RC CA BILLETS</a:t>
            </a:r>
            <a:endParaRPr lang="en-US" sz="800" kern="0" dirty="0">
              <a:solidFill>
                <a:sysClr val="windowText" lastClr="000000"/>
              </a:solidFill>
            </a:endParaRPr>
          </a:p>
        </p:txBody>
      </p:sp>
      <p:sp>
        <p:nvSpPr>
          <p:cNvPr id="37" name="TextBox 47"/>
          <p:cNvSpPr txBox="1">
            <a:spLocks noChangeArrowheads="1"/>
          </p:cNvSpPr>
          <p:nvPr/>
        </p:nvSpPr>
        <p:spPr bwMode="auto">
          <a:xfrm>
            <a:off x="7467600" y="2819400"/>
            <a:ext cx="914400"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latin typeface="Arial (body)"/>
              </a:rPr>
              <a:t>MCSCG</a:t>
            </a:r>
          </a:p>
          <a:p>
            <a:pPr eaLnBrk="1" fontAlgn="auto" hangingPunct="1">
              <a:spcBef>
                <a:spcPts val="0"/>
              </a:spcBef>
              <a:spcAft>
                <a:spcPts val="0"/>
              </a:spcAft>
              <a:defRPr/>
            </a:pPr>
            <a:r>
              <a:rPr lang="en-US" sz="900" kern="0" dirty="0" smtClean="0">
                <a:solidFill>
                  <a:sysClr val="windowText" lastClr="000000"/>
                </a:solidFill>
              </a:rPr>
              <a:t>CMO Officers</a:t>
            </a:r>
          </a:p>
          <a:p>
            <a:pPr eaLnBrk="1" fontAlgn="auto" hangingPunct="1">
              <a:spcBef>
                <a:spcPts val="0"/>
              </a:spcBef>
              <a:spcAft>
                <a:spcPts val="0"/>
              </a:spcAft>
              <a:defRPr/>
            </a:pPr>
            <a:r>
              <a:rPr lang="en-US" sz="900" kern="0" dirty="0" smtClean="0">
                <a:solidFill>
                  <a:sysClr val="windowText" lastClr="000000"/>
                </a:solidFill>
              </a:rPr>
              <a:t>2 Maj 8006</a:t>
            </a:r>
          </a:p>
        </p:txBody>
      </p:sp>
      <p:sp>
        <p:nvSpPr>
          <p:cNvPr id="41" name="TextBox 108"/>
          <p:cNvSpPr txBox="1">
            <a:spLocks noChangeArrowheads="1"/>
          </p:cNvSpPr>
          <p:nvPr/>
        </p:nvSpPr>
        <p:spPr bwMode="auto">
          <a:xfrm>
            <a:off x="6328600" y="4191000"/>
            <a:ext cx="1004888"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algn="l" eaLnBrk="1" fontAlgn="auto" hangingPunct="1">
              <a:spcBef>
                <a:spcPts val="0"/>
              </a:spcBef>
              <a:spcAft>
                <a:spcPts val="0"/>
              </a:spcAft>
              <a:defRPr/>
            </a:pPr>
            <a:r>
              <a:rPr lang="en-US" sz="1050" b="1" kern="0" dirty="0" smtClean="0">
                <a:solidFill>
                  <a:sysClr val="windowText" lastClr="000000"/>
                </a:solidFill>
              </a:rPr>
              <a:t>4th CAG</a:t>
            </a:r>
          </a:p>
          <a:p>
            <a:pPr eaLnBrk="1" fontAlgn="auto" hangingPunct="1">
              <a:spcBef>
                <a:spcPts val="0"/>
              </a:spcBef>
              <a:spcAft>
                <a:spcPts val="0"/>
              </a:spcAft>
              <a:defRPr/>
            </a:pPr>
            <a:r>
              <a:rPr lang="en-US" sz="900" kern="0" dirty="0" smtClean="0">
                <a:solidFill>
                  <a:sysClr val="windowText" lastClr="000000"/>
                </a:solidFill>
              </a:rPr>
              <a:t>48-(0530)</a:t>
            </a:r>
          </a:p>
          <a:p>
            <a:pPr eaLnBrk="1" fontAlgn="auto" hangingPunct="1">
              <a:spcBef>
                <a:spcPts val="0"/>
              </a:spcBef>
              <a:spcAft>
                <a:spcPts val="0"/>
              </a:spcAft>
              <a:defRPr/>
            </a:pPr>
            <a:r>
              <a:rPr lang="en-US" sz="900" kern="0" dirty="0" smtClean="0">
                <a:solidFill>
                  <a:sysClr val="windowText" lastClr="000000"/>
                </a:solidFill>
              </a:rPr>
              <a:t>58-(0531)</a:t>
            </a:r>
          </a:p>
        </p:txBody>
      </p:sp>
      <p:sp>
        <p:nvSpPr>
          <p:cNvPr id="42" name="TextBox 109"/>
          <p:cNvSpPr txBox="1">
            <a:spLocks noChangeArrowheads="1"/>
          </p:cNvSpPr>
          <p:nvPr/>
        </p:nvSpPr>
        <p:spPr bwMode="auto">
          <a:xfrm>
            <a:off x="6338888" y="3566325"/>
            <a:ext cx="1006475"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algn="l" eaLnBrk="1" fontAlgn="auto" hangingPunct="1">
              <a:spcBef>
                <a:spcPts val="0"/>
              </a:spcBef>
              <a:spcAft>
                <a:spcPts val="0"/>
              </a:spcAft>
              <a:defRPr/>
            </a:pPr>
            <a:r>
              <a:rPr lang="en-US" sz="1050" b="1" kern="0" dirty="0" smtClean="0">
                <a:solidFill>
                  <a:sysClr val="windowText" lastClr="000000"/>
                </a:solidFill>
              </a:rPr>
              <a:t>3</a:t>
            </a:r>
            <a:r>
              <a:rPr lang="en-US" sz="1050" b="1" kern="0" baseline="30000" dirty="0" smtClean="0">
                <a:solidFill>
                  <a:sysClr val="windowText" lastClr="000000"/>
                </a:solidFill>
              </a:rPr>
              <a:t>rd</a:t>
            </a:r>
            <a:r>
              <a:rPr lang="en-US" sz="1050" b="1" kern="0" dirty="0" smtClean="0">
                <a:solidFill>
                  <a:sysClr val="windowText" lastClr="000000"/>
                </a:solidFill>
              </a:rPr>
              <a:t> CAG</a:t>
            </a:r>
          </a:p>
          <a:p>
            <a:pPr eaLnBrk="1" fontAlgn="auto" hangingPunct="1">
              <a:spcBef>
                <a:spcPts val="0"/>
              </a:spcBef>
              <a:spcAft>
                <a:spcPts val="0"/>
              </a:spcAft>
              <a:defRPr/>
            </a:pPr>
            <a:r>
              <a:rPr lang="en-US" sz="900" kern="0" dirty="0" smtClean="0">
                <a:solidFill>
                  <a:sysClr val="windowText" lastClr="000000"/>
                </a:solidFill>
              </a:rPr>
              <a:t>48-(0530)</a:t>
            </a:r>
          </a:p>
          <a:p>
            <a:pPr eaLnBrk="1" fontAlgn="auto" hangingPunct="1">
              <a:spcBef>
                <a:spcPts val="0"/>
              </a:spcBef>
              <a:spcAft>
                <a:spcPts val="0"/>
              </a:spcAft>
              <a:defRPr/>
            </a:pPr>
            <a:r>
              <a:rPr lang="en-US" sz="900" kern="0" dirty="0" smtClean="0">
                <a:solidFill>
                  <a:sysClr val="windowText" lastClr="000000"/>
                </a:solidFill>
              </a:rPr>
              <a:t>58-(0531)</a:t>
            </a:r>
          </a:p>
        </p:txBody>
      </p:sp>
      <p:sp>
        <p:nvSpPr>
          <p:cNvPr id="43" name="TextBox 110"/>
          <p:cNvSpPr txBox="1">
            <a:spLocks noChangeArrowheads="1"/>
          </p:cNvSpPr>
          <p:nvPr/>
        </p:nvSpPr>
        <p:spPr bwMode="auto">
          <a:xfrm>
            <a:off x="6324601" y="2956725"/>
            <a:ext cx="1007589"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algn="l" eaLnBrk="1" fontAlgn="auto" hangingPunct="1">
              <a:spcBef>
                <a:spcPts val="0"/>
              </a:spcBef>
              <a:spcAft>
                <a:spcPts val="0"/>
              </a:spcAft>
              <a:defRPr/>
            </a:pPr>
            <a:r>
              <a:rPr lang="en-US" sz="1050" b="1" kern="0" dirty="0" smtClean="0">
                <a:solidFill>
                  <a:sysClr val="windowText" lastClr="000000"/>
                </a:solidFill>
              </a:rPr>
              <a:t>2nd CAG</a:t>
            </a:r>
          </a:p>
          <a:p>
            <a:pPr eaLnBrk="1" fontAlgn="auto" hangingPunct="1">
              <a:spcBef>
                <a:spcPts val="0"/>
              </a:spcBef>
              <a:spcAft>
                <a:spcPts val="0"/>
              </a:spcAft>
              <a:defRPr/>
            </a:pPr>
            <a:r>
              <a:rPr lang="en-US" sz="900" kern="0" dirty="0" smtClean="0">
                <a:solidFill>
                  <a:sysClr val="windowText" lastClr="000000"/>
                </a:solidFill>
              </a:rPr>
              <a:t>48-(0530)</a:t>
            </a:r>
          </a:p>
          <a:p>
            <a:pPr eaLnBrk="1" fontAlgn="auto" hangingPunct="1">
              <a:spcBef>
                <a:spcPts val="0"/>
              </a:spcBef>
              <a:spcAft>
                <a:spcPts val="0"/>
              </a:spcAft>
              <a:defRPr/>
            </a:pPr>
            <a:r>
              <a:rPr lang="en-US" sz="900" kern="0" dirty="0" smtClean="0">
                <a:solidFill>
                  <a:sysClr val="windowText" lastClr="000000"/>
                </a:solidFill>
              </a:rPr>
              <a:t>58-(0531)</a:t>
            </a:r>
          </a:p>
        </p:txBody>
      </p:sp>
      <p:sp>
        <p:nvSpPr>
          <p:cNvPr id="44" name="TextBox 111"/>
          <p:cNvSpPr txBox="1">
            <a:spLocks noChangeArrowheads="1"/>
          </p:cNvSpPr>
          <p:nvPr/>
        </p:nvSpPr>
        <p:spPr bwMode="auto">
          <a:xfrm>
            <a:off x="6325715" y="2321822"/>
            <a:ext cx="1006475"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1st CAG</a:t>
            </a:r>
          </a:p>
          <a:p>
            <a:pPr eaLnBrk="1" fontAlgn="auto" hangingPunct="1">
              <a:spcBef>
                <a:spcPts val="0"/>
              </a:spcBef>
              <a:spcAft>
                <a:spcPts val="0"/>
              </a:spcAft>
              <a:defRPr/>
            </a:pPr>
            <a:r>
              <a:rPr lang="en-US" sz="900" kern="0" dirty="0" smtClean="0">
                <a:solidFill>
                  <a:sysClr val="windowText" lastClr="000000"/>
                </a:solidFill>
              </a:rPr>
              <a:t>48-(0530)</a:t>
            </a:r>
          </a:p>
          <a:p>
            <a:pPr eaLnBrk="1" fontAlgn="auto" hangingPunct="1">
              <a:spcBef>
                <a:spcPts val="0"/>
              </a:spcBef>
              <a:spcAft>
                <a:spcPts val="0"/>
              </a:spcAft>
              <a:defRPr/>
            </a:pPr>
            <a:r>
              <a:rPr lang="en-US" sz="900" kern="0" dirty="0" smtClean="0">
                <a:solidFill>
                  <a:sysClr val="windowText" lastClr="000000"/>
                </a:solidFill>
              </a:rPr>
              <a:t>58-(0531)</a:t>
            </a:r>
          </a:p>
        </p:txBody>
      </p:sp>
      <p:sp>
        <p:nvSpPr>
          <p:cNvPr id="45" name="Rectangle 44"/>
          <p:cNvSpPr/>
          <p:nvPr/>
        </p:nvSpPr>
        <p:spPr bwMode="auto">
          <a:xfrm>
            <a:off x="7467600" y="2301376"/>
            <a:ext cx="827881" cy="441824"/>
          </a:xfrm>
          <a:prstGeom prst="rect">
            <a:avLst/>
          </a:prstGeom>
          <a:solidFill>
            <a:sysClr val="window" lastClr="FFFFFF"/>
          </a:solidFill>
          <a:ln w="3175" cap="flat" cmpd="sng" algn="ctr">
            <a:solidFill>
              <a:sysClr val="windowText" lastClr="000000"/>
            </a:solidFill>
            <a:prstDash val="solid"/>
          </a:ln>
          <a:effectLst>
            <a:outerShdw blurRad="50800" dist="38100" dir="18900000" algn="bl" rotWithShape="0">
              <a:prstClr val="black">
                <a:alpha val="40000"/>
              </a:prstClr>
            </a:outerShdw>
          </a:effectLst>
        </p:spPr>
        <p:txBody>
          <a:bodyPr anchor="ctr"/>
          <a:lstStyle/>
          <a:p>
            <a:pPr fontAlgn="auto">
              <a:spcBef>
                <a:spcPts val="0"/>
              </a:spcBef>
              <a:spcAft>
                <a:spcPts val="0"/>
              </a:spcAft>
              <a:defRPr/>
            </a:pPr>
            <a:r>
              <a:rPr lang="en-US" sz="1050" b="1" kern="0" dirty="0" smtClean="0">
                <a:solidFill>
                  <a:sysClr val="windowText" lastClr="000000"/>
                </a:solidFill>
                <a:latin typeface="+mn-lt"/>
                <a:cs typeface="+mn-cs"/>
              </a:rPr>
              <a:t>PPO </a:t>
            </a:r>
          </a:p>
          <a:p>
            <a:pPr fontAlgn="auto">
              <a:spcBef>
                <a:spcPts val="0"/>
              </a:spcBef>
              <a:spcAft>
                <a:spcPts val="0"/>
              </a:spcAft>
              <a:defRPr/>
            </a:pPr>
            <a:r>
              <a:rPr lang="en-US" sz="1050" kern="0" dirty="0" smtClean="0">
                <a:solidFill>
                  <a:sysClr val="windowText" lastClr="000000"/>
                </a:solidFill>
                <a:latin typeface="Calibri"/>
                <a:cs typeface="+mn-cs"/>
              </a:rPr>
              <a:t>1 Maj 0530</a:t>
            </a:r>
            <a:endParaRPr lang="en-US" sz="1050" kern="0" dirty="0">
              <a:solidFill>
                <a:sysClr val="windowText" lastClr="000000"/>
              </a:solidFill>
              <a:latin typeface="Calibri"/>
              <a:cs typeface="+mn-cs"/>
            </a:endParaRPr>
          </a:p>
        </p:txBody>
      </p:sp>
      <p:sp>
        <p:nvSpPr>
          <p:cNvPr id="46" name="TextBox 45"/>
          <p:cNvSpPr txBox="1"/>
          <p:nvPr/>
        </p:nvSpPr>
        <p:spPr bwMode="auto">
          <a:xfrm>
            <a:off x="7467600" y="1666343"/>
            <a:ext cx="1447800" cy="530915"/>
          </a:xfrm>
          <a:prstGeom prst="rect">
            <a:avLst/>
          </a:prstGeom>
          <a:solidFill>
            <a:sysClr val="window" lastClr="FFFFFF"/>
          </a:solidFill>
          <a:ln>
            <a:solidFill>
              <a:sysClr val="windowText" lastClr="000000"/>
            </a:solidFill>
          </a:ln>
          <a:effectLst>
            <a:outerShdw blurRad="50800" dist="38100" dir="18900000" algn="bl" rotWithShape="0">
              <a:prstClr val="black">
                <a:alpha val="40000"/>
              </a:prstClr>
            </a:outerShdw>
          </a:effectLst>
        </p:spPr>
        <p:txBody>
          <a:bodyPr wrap="square">
            <a:spAutoFit/>
          </a:bodyPr>
          <a:lstStyle/>
          <a:p>
            <a:pPr fontAlgn="auto">
              <a:spcBef>
                <a:spcPts val="0"/>
              </a:spcBef>
              <a:spcAft>
                <a:spcPts val="0"/>
              </a:spcAft>
              <a:defRPr/>
            </a:pPr>
            <a:r>
              <a:rPr lang="en-US" sz="1050" b="1" kern="0" dirty="0" smtClean="0">
                <a:solidFill>
                  <a:sysClr val="windowText" lastClr="000000"/>
                </a:solidFill>
              </a:rPr>
              <a:t>MCCMOS IMA </a:t>
            </a:r>
            <a:r>
              <a:rPr lang="en-US" sz="1050" b="1" kern="0" dirty="0" err="1" smtClean="0">
                <a:solidFill>
                  <a:sysClr val="windowText" lastClr="000000"/>
                </a:solidFill>
              </a:rPr>
              <a:t>Det</a:t>
            </a:r>
            <a:endParaRPr lang="en-US" sz="900" kern="0" dirty="0">
              <a:solidFill>
                <a:sysClr val="windowText" lastClr="000000"/>
              </a:solidFill>
            </a:endParaRPr>
          </a:p>
          <a:p>
            <a:pPr fontAlgn="auto">
              <a:spcBef>
                <a:spcPts val="0"/>
              </a:spcBef>
              <a:spcAft>
                <a:spcPts val="0"/>
              </a:spcAft>
              <a:defRPr/>
            </a:pPr>
            <a:r>
              <a:rPr lang="en-US" sz="900" kern="0" dirty="0" smtClean="0">
                <a:solidFill>
                  <a:sysClr val="windowText" lastClr="000000"/>
                </a:solidFill>
              </a:rPr>
              <a:t>7-8006</a:t>
            </a:r>
          </a:p>
          <a:p>
            <a:pPr fontAlgn="auto">
              <a:spcBef>
                <a:spcPts val="0"/>
              </a:spcBef>
              <a:spcAft>
                <a:spcPts val="0"/>
              </a:spcAft>
              <a:defRPr/>
            </a:pPr>
            <a:r>
              <a:rPr lang="en-US" sz="900" kern="0" dirty="0" smtClean="0">
                <a:solidFill>
                  <a:sysClr val="windowText" lastClr="000000"/>
                </a:solidFill>
              </a:rPr>
              <a:t>9-0532</a:t>
            </a:r>
            <a:endParaRPr lang="en-US" sz="1050" kern="0" dirty="0">
              <a:solidFill>
                <a:sysClr val="windowText" lastClr="000000"/>
              </a:solidFill>
            </a:endParaRPr>
          </a:p>
        </p:txBody>
      </p:sp>
      <p:sp>
        <p:nvSpPr>
          <p:cNvPr id="47" name="Title 1"/>
          <p:cNvSpPr txBox="1">
            <a:spLocks/>
          </p:cNvSpPr>
          <p:nvPr/>
        </p:nvSpPr>
        <p:spPr bwMode="auto">
          <a:xfrm>
            <a:off x="1371600" y="1143000"/>
            <a:ext cx="2498728"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a:lstStyle>
          <a:p>
            <a:r>
              <a:rPr lang="en-US" sz="1800" kern="0" dirty="0" smtClean="0">
                <a:latin typeface="+mn-lt"/>
              </a:rPr>
              <a:t>Active Component</a:t>
            </a:r>
            <a:endParaRPr lang="en-US" sz="1800" kern="0" dirty="0">
              <a:latin typeface="+mn-lt"/>
            </a:endParaRPr>
          </a:p>
        </p:txBody>
      </p:sp>
      <p:sp>
        <p:nvSpPr>
          <p:cNvPr id="49" name="TextBox 111"/>
          <p:cNvSpPr txBox="1">
            <a:spLocks noChangeArrowheads="1"/>
          </p:cNvSpPr>
          <p:nvPr/>
        </p:nvSpPr>
        <p:spPr bwMode="auto">
          <a:xfrm>
            <a:off x="6324600" y="1676400"/>
            <a:ext cx="1006475"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FHG</a:t>
            </a:r>
          </a:p>
          <a:p>
            <a:pPr marL="0" lvl="1" indent="0" eaLnBrk="1" fontAlgn="auto" hangingPunct="1">
              <a:spcBef>
                <a:spcPts val="0"/>
              </a:spcBef>
              <a:spcAft>
                <a:spcPts val="0"/>
              </a:spcAft>
              <a:defRPr/>
            </a:pPr>
            <a:r>
              <a:rPr lang="en-US" sz="900" kern="0" dirty="0">
                <a:solidFill>
                  <a:sysClr val="windowText" lastClr="000000"/>
                </a:solidFill>
              </a:rPr>
              <a:t>1 </a:t>
            </a:r>
            <a:r>
              <a:rPr lang="en-US" sz="900" kern="0" dirty="0" smtClean="0">
                <a:solidFill>
                  <a:sysClr val="windowText" lastClr="000000"/>
                </a:solidFill>
              </a:rPr>
              <a:t>Capt </a:t>
            </a:r>
            <a:r>
              <a:rPr lang="en-US" sz="900" kern="0" dirty="0">
                <a:solidFill>
                  <a:sysClr val="windowText" lastClr="000000"/>
                </a:solidFill>
              </a:rPr>
              <a:t>0530</a:t>
            </a:r>
          </a:p>
          <a:p>
            <a:pPr eaLnBrk="1" fontAlgn="auto" hangingPunct="1">
              <a:spcBef>
                <a:spcPts val="0"/>
              </a:spcBef>
              <a:spcAft>
                <a:spcPts val="0"/>
              </a:spcAft>
              <a:defRPr/>
            </a:pPr>
            <a:endParaRPr lang="en-US" sz="900" kern="0" dirty="0" smtClean="0">
              <a:solidFill>
                <a:sysClr val="windowText" lastClr="000000"/>
              </a:solidFill>
            </a:endParaRPr>
          </a:p>
        </p:txBody>
      </p:sp>
      <p:sp>
        <p:nvSpPr>
          <p:cNvPr id="51" name="Title 1"/>
          <p:cNvSpPr txBox="1">
            <a:spLocks/>
          </p:cNvSpPr>
          <p:nvPr/>
        </p:nvSpPr>
        <p:spPr bwMode="auto">
          <a:xfrm>
            <a:off x="6569072" y="1143000"/>
            <a:ext cx="2498728"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a:lstStyle>
          <a:p>
            <a:r>
              <a:rPr lang="en-US" sz="1800" kern="0" dirty="0" smtClean="0">
                <a:latin typeface="+mn-lt"/>
              </a:rPr>
              <a:t>Reserve Component</a:t>
            </a:r>
            <a:endParaRPr lang="en-US" sz="1800" kern="0" dirty="0">
              <a:latin typeface="+mn-lt"/>
            </a:endParaRPr>
          </a:p>
        </p:txBody>
      </p:sp>
      <p:sp>
        <p:nvSpPr>
          <p:cNvPr id="52" name="TextBox 111"/>
          <p:cNvSpPr txBox="1">
            <a:spLocks noChangeArrowheads="1"/>
          </p:cNvSpPr>
          <p:nvPr/>
        </p:nvSpPr>
        <p:spPr bwMode="auto">
          <a:xfrm>
            <a:off x="7467600" y="3419821"/>
            <a:ext cx="1150938" cy="669414"/>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MARFORCOM</a:t>
            </a:r>
          </a:p>
          <a:p>
            <a:pPr marL="0" lvl="1" indent="0" eaLnBrk="1" fontAlgn="auto" hangingPunct="1">
              <a:spcBef>
                <a:spcPts val="0"/>
              </a:spcBef>
              <a:spcAft>
                <a:spcPts val="0"/>
              </a:spcAft>
              <a:defRPr/>
            </a:pPr>
            <a:r>
              <a:rPr lang="en-US" sz="900" kern="0" dirty="0">
                <a:solidFill>
                  <a:sysClr val="windowText" lastClr="000000"/>
                </a:solidFill>
              </a:rPr>
              <a:t>1 Maj </a:t>
            </a:r>
            <a:r>
              <a:rPr lang="en-US" sz="900" kern="0" dirty="0" smtClean="0">
                <a:solidFill>
                  <a:sysClr val="windowText" lastClr="000000"/>
                </a:solidFill>
              </a:rPr>
              <a:t>0530</a:t>
            </a:r>
          </a:p>
          <a:p>
            <a:pPr marL="0" lvl="1" indent="0" eaLnBrk="1" fontAlgn="auto" hangingPunct="1">
              <a:spcBef>
                <a:spcPts val="0"/>
              </a:spcBef>
              <a:spcAft>
                <a:spcPts val="0"/>
              </a:spcAft>
              <a:defRPr/>
            </a:pPr>
            <a:r>
              <a:rPr lang="en-US" sz="900" kern="0" dirty="0" smtClean="0">
                <a:solidFill>
                  <a:sysClr val="windowText" lastClr="000000"/>
                </a:solidFill>
              </a:rPr>
              <a:t>1 Maj 8006</a:t>
            </a:r>
          </a:p>
          <a:p>
            <a:pPr marL="0" lvl="1" indent="0" eaLnBrk="1" fontAlgn="auto" hangingPunct="1">
              <a:spcBef>
                <a:spcPts val="0"/>
              </a:spcBef>
              <a:spcAft>
                <a:spcPts val="0"/>
              </a:spcAft>
              <a:defRPr/>
            </a:pPr>
            <a:r>
              <a:rPr lang="en-US" sz="900" kern="0" dirty="0" smtClean="0">
                <a:solidFill>
                  <a:sysClr val="windowText" lastClr="000000"/>
                </a:solidFill>
              </a:rPr>
              <a:t>2 GySgt 0531</a:t>
            </a:r>
            <a:endParaRPr lang="en-US" sz="900" kern="0" dirty="0">
              <a:solidFill>
                <a:sysClr val="windowText" lastClr="000000"/>
              </a:solidFill>
            </a:endParaRPr>
          </a:p>
        </p:txBody>
      </p:sp>
      <p:sp>
        <p:nvSpPr>
          <p:cNvPr id="53" name="TextBox 36"/>
          <p:cNvSpPr txBox="1">
            <a:spLocks noChangeArrowheads="1"/>
          </p:cNvSpPr>
          <p:nvPr/>
        </p:nvSpPr>
        <p:spPr bwMode="auto">
          <a:xfrm>
            <a:off x="7475538" y="4788237"/>
            <a:ext cx="982662"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MARFORAF</a:t>
            </a:r>
          </a:p>
          <a:p>
            <a:pPr eaLnBrk="1" fontAlgn="auto" hangingPunct="1">
              <a:spcBef>
                <a:spcPts val="0"/>
              </a:spcBef>
              <a:spcAft>
                <a:spcPts val="0"/>
              </a:spcAft>
              <a:defRPr/>
            </a:pPr>
            <a:r>
              <a:rPr lang="en-US" sz="900" kern="0" dirty="0" smtClean="0">
                <a:solidFill>
                  <a:sysClr val="windowText" lastClr="000000"/>
                </a:solidFill>
              </a:rPr>
              <a:t>1 Maj 0530</a:t>
            </a:r>
          </a:p>
        </p:txBody>
      </p:sp>
      <p:sp>
        <p:nvSpPr>
          <p:cNvPr id="54" name="TextBox 36"/>
          <p:cNvSpPr txBox="1">
            <a:spLocks noChangeArrowheads="1"/>
          </p:cNvSpPr>
          <p:nvPr/>
        </p:nvSpPr>
        <p:spPr bwMode="auto">
          <a:xfrm>
            <a:off x="7480465" y="5277629"/>
            <a:ext cx="1371600"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MARFORSOUTH</a:t>
            </a:r>
          </a:p>
          <a:p>
            <a:pPr eaLnBrk="1" fontAlgn="auto" hangingPunct="1">
              <a:spcBef>
                <a:spcPts val="0"/>
              </a:spcBef>
              <a:spcAft>
                <a:spcPts val="0"/>
              </a:spcAft>
              <a:defRPr/>
            </a:pPr>
            <a:r>
              <a:rPr lang="en-US" sz="900" kern="0" dirty="0" smtClean="0">
                <a:solidFill>
                  <a:sysClr val="windowText" lastClr="000000"/>
                </a:solidFill>
              </a:rPr>
              <a:t>1 Maj 0530</a:t>
            </a:r>
          </a:p>
        </p:txBody>
      </p:sp>
      <p:sp>
        <p:nvSpPr>
          <p:cNvPr id="55" name="TextBox 36"/>
          <p:cNvSpPr txBox="1">
            <a:spLocks noChangeArrowheads="1"/>
          </p:cNvSpPr>
          <p:nvPr/>
        </p:nvSpPr>
        <p:spPr bwMode="auto">
          <a:xfrm>
            <a:off x="6338888" y="4800600"/>
            <a:ext cx="1066800"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JOINT STAFF</a:t>
            </a:r>
          </a:p>
          <a:p>
            <a:pPr eaLnBrk="1" fontAlgn="auto" hangingPunct="1">
              <a:spcBef>
                <a:spcPts val="0"/>
              </a:spcBef>
              <a:spcAft>
                <a:spcPts val="0"/>
              </a:spcAft>
              <a:defRPr/>
            </a:pPr>
            <a:r>
              <a:rPr lang="en-US" sz="900" kern="0" dirty="0" smtClean="0">
                <a:solidFill>
                  <a:sysClr val="windowText" lastClr="000000"/>
                </a:solidFill>
              </a:rPr>
              <a:t>1 LtCol 0530</a:t>
            </a:r>
          </a:p>
        </p:txBody>
      </p:sp>
      <p:sp>
        <p:nvSpPr>
          <p:cNvPr id="56" name="TextBox 36"/>
          <p:cNvSpPr txBox="1">
            <a:spLocks noChangeArrowheads="1"/>
          </p:cNvSpPr>
          <p:nvPr/>
        </p:nvSpPr>
        <p:spPr bwMode="auto">
          <a:xfrm>
            <a:off x="7480465" y="5779785"/>
            <a:ext cx="1143000" cy="3924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MARFORSOC</a:t>
            </a:r>
          </a:p>
          <a:p>
            <a:pPr eaLnBrk="1" fontAlgn="auto" hangingPunct="1">
              <a:spcBef>
                <a:spcPts val="0"/>
              </a:spcBef>
              <a:spcAft>
                <a:spcPts val="0"/>
              </a:spcAft>
              <a:defRPr/>
            </a:pPr>
            <a:r>
              <a:rPr lang="en-US" sz="900" kern="0" dirty="0" smtClean="0">
                <a:solidFill>
                  <a:sysClr val="windowText" lastClr="000000"/>
                </a:solidFill>
              </a:rPr>
              <a:t>1 Maj 8006</a:t>
            </a:r>
          </a:p>
        </p:txBody>
      </p:sp>
      <p:sp>
        <p:nvSpPr>
          <p:cNvPr id="57" name="TextBox 36"/>
          <p:cNvSpPr txBox="1">
            <a:spLocks noChangeArrowheads="1"/>
          </p:cNvSpPr>
          <p:nvPr/>
        </p:nvSpPr>
        <p:spPr bwMode="auto">
          <a:xfrm>
            <a:off x="7471569" y="4154142"/>
            <a:ext cx="906462" cy="530915"/>
          </a:xfrm>
          <a:prstGeom prst="rect">
            <a:avLst/>
          </a:prstGeom>
          <a:solidFill>
            <a:sysClr val="window" lastClr="FFFFFF"/>
          </a:solidFill>
          <a:ln w="9525">
            <a:solidFill>
              <a:sysClr val="windowText" lastClr="000000"/>
            </a:solidFill>
            <a:miter lim="800000"/>
            <a:headEnd/>
            <a:tailEnd/>
          </a:ln>
          <a:effectLst>
            <a:outerShdw blurRad="50800" dist="38100" dir="18900000" algn="bl" rotWithShape="0">
              <a:prstClr val="black">
                <a:alpha val="40000"/>
              </a:prstClr>
            </a:outerShdw>
          </a:effectLst>
        </p:spPr>
        <p:txBody>
          <a:bodyPr wrap="square">
            <a:spAutoFit/>
          </a:bodyPr>
          <a:lstStyle>
            <a:lvl1pPr eaLnBrk="0" hangingPunct="0">
              <a:defRPr sz="2400">
                <a:solidFill>
                  <a:srgbClr val="FFFFFF"/>
                </a:solidFill>
                <a:latin typeface="Arial" charset="0"/>
                <a:cs typeface="Arial" charset="0"/>
              </a:defRPr>
            </a:lvl1pPr>
            <a:lvl2pPr marL="742950" indent="-285750" eaLnBrk="0" hangingPunct="0">
              <a:defRPr sz="2400">
                <a:solidFill>
                  <a:srgbClr val="FFFFFF"/>
                </a:solidFill>
                <a:latin typeface="Arial" charset="0"/>
                <a:cs typeface="Arial" charset="0"/>
              </a:defRPr>
            </a:lvl2pPr>
            <a:lvl3pPr marL="1143000" indent="-228600" eaLnBrk="0" hangingPunct="0">
              <a:defRPr sz="2400">
                <a:solidFill>
                  <a:srgbClr val="FFFFFF"/>
                </a:solidFill>
                <a:latin typeface="Arial" charset="0"/>
                <a:cs typeface="Arial" charset="0"/>
              </a:defRPr>
            </a:lvl3pPr>
            <a:lvl4pPr marL="1600200" indent="-228600" eaLnBrk="0" hangingPunct="0">
              <a:defRPr sz="2400">
                <a:solidFill>
                  <a:srgbClr val="FFFFFF"/>
                </a:solidFill>
                <a:latin typeface="Arial" charset="0"/>
                <a:cs typeface="Arial" charset="0"/>
              </a:defRPr>
            </a:lvl4pPr>
            <a:lvl5pPr marL="2057400" indent="-228600" eaLnBrk="0" hangingPunct="0">
              <a:defRPr sz="2400">
                <a:solidFill>
                  <a:srgbClr val="FFFFFF"/>
                </a:solidFill>
                <a:latin typeface="Arial" charset="0"/>
                <a:cs typeface="Arial" charset="0"/>
              </a:defRPr>
            </a:lvl5pPr>
            <a:lvl6pPr marL="2514600" indent="-228600" algn="ctr" eaLnBrk="0" fontAlgn="base" hangingPunct="0">
              <a:spcBef>
                <a:spcPct val="0"/>
              </a:spcBef>
              <a:spcAft>
                <a:spcPct val="0"/>
              </a:spcAft>
              <a:defRPr sz="2400">
                <a:solidFill>
                  <a:srgbClr val="FFFFFF"/>
                </a:solidFill>
                <a:latin typeface="Arial" charset="0"/>
                <a:cs typeface="Arial" charset="0"/>
              </a:defRPr>
            </a:lvl6pPr>
            <a:lvl7pPr marL="2971800" indent="-228600" algn="ctr" eaLnBrk="0" fontAlgn="base" hangingPunct="0">
              <a:spcBef>
                <a:spcPct val="0"/>
              </a:spcBef>
              <a:spcAft>
                <a:spcPct val="0"/>
              </a:spcAft>
              <a:defRPr sz="2400">
                <a:solidFill>
                  <a:srgbClr val="FFFFFF"/>
                </a:solidFill>
                <a:latin typeface="Arial" charset="0"/>
                <a:cs typeface="Arial" charset="0"/>
              </a:defRPr>
            </a:lvl7pPr>
            <a:lvl8pPr marL="3429000" indent="-228600" algn="ctr" eaLnBrk="0" fontAlgn="base" hangingPunct="0">
              <a:spcBef>
                <a:spcPct val="0"/>
              </a:spcBef>
              <a:spcAft>
                <a:spcPct val="0"/>
              </a:spcAft>
              <a:defRPr sz="2400">
                <a:solidFill>
                  <a:srgbClr val="FFFFFF"/>
                </a:solidFill>
                <a:latin typeface="Arial" charset="0"/>
                <a:cs typeface="Arial" charset="0"/>
              </a:defRPr>
            </a:lvl8pPr>
            <a:lvl9pPr marL="3886200" indent="-228600" algn="ctr" eaLnBrk="0" fontAlgn="base" hangingPunct="0">
              <a:spcBef>
                <a:spcPct val="0"/>
              </a:spcBef>
              <a:spcAft>
                <a:spcPct val="0"/>
              </a:spcAft>
              <a:defRPr sz="2400">
                <a:solidFill>
                  <a:srgbClr val="FFFFFF"/>
                </a:solidFill>
                <a:latin typeface="Arial" charset="0"/>
                <a:cs typeface="Arial" charset="0"/>
              </a:defRPr>
            </a:lvl9pPr>
          </a:lstStyle>
          <a:p>
            <a:pPr eaLnBrk="1" fontAlgn="auto" hangingPunct="1">
              <a:spcBef>
                <a:spcPts val="0"/>
              </a:spcBef>
              <a:spcAft>
                <a:spcPts val="0"/>
              </a:spcAft>
              <a:defRPr/>
            </a:pPr>
            <a:r>
              <a:rPr lang="en-US" sz="1050" b="1" kern="0" dirty="0" smtClean="0">
                <a:solidFill>
                  <a:sysClr val="windowText" lastClr="000000"/>
                </a:solidFill>
              </a:rPr>
              <a:t>USSOCOM</a:t>
            </a:r>
          </a:p>
          <a:p>
            <a:pPr eaLnBrk="1" fontAlgn="auto" hangingPunct="1">
              <a:spcBef>
                <a:spcPts val="0"/>
              </a:spcBef>
              <a:spcAft>
                <a:spcPts val="0"/>
              </a:spcAft>
              <a:defRPr/>
            </a:pPr>
            <a:r>
              <a:rPr lang="en-US" sz="900" kern="0" dirty="0" smtClean="0">
                <a:solidFill>
                  <a:sysClr val="windowText" lastClr="000000"/>
                </a:solidFill>
              </a:rPr>
              <a:t>1 Maj 8006</a:t>
            </a:r>
          </a:p>
          <a:p>
            <a:pPr eaLnBrk="1" fontAlgn="auto" hangingPunct="1">
              <a:spcBef>
                <a:spcPts val="0"/>
              </a:spcBef>
              <a:spcAft>
                <a:spcPts val="0"/>
              </a:spcAft>
              <a:defRPr/>
            </a:pPr>
            <a:r>
              <a:rPr lang="en-US" sz="900" kern="0" dirty="0" smtClean="0">
                <a:solidFill>
                  <a:sysClr val="windowText" lastClr="000000"/>
                </a:solidFill>
              </a:rPr>
              <a:t>1 GySgt 0531</a:t>
            </a:r>
          </a:p>
        </p:txBody>
      </p:sp>
      <p:sp>
        <p:nvSpPr>
          <p:cNvPr id="58" name="Title 1"/>
          <p:cNvSpPr txBox="1">
            <a:spLocks/>
          </p:cNvSpPr>
          <p:nvPr/>
        </p:nvSpPr>
        <p:spPr bwMode="auto">
          <a:xfrm>
            <a:off x="72602" y="6553199"/>
            <a:ext cx="3392972" cy="3078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a:lstStyle>
          <a:p>
            <a:pPr algn="l"/>
            <a:r>
              <a:rPr lang="en-US" sz="1200" kern="0" dirty="0" smtClean="0">
                <a:solidFill>
                  <a:schemeClr val="tx1"/>
                </a:solidFill>
                <a:effectLst/>
                <a:latin typeface="+mn-lt"/>
              </a:rPr>
              <a:t>*II MEF CA </a:t>
            </a:r>
            <a:r>
              <a:rPr lang="en-US" sz="1200" kern="0" dirty="0" err="1" smtClean="0">
                <a:solidFill>
                  <a:schemeClr val="tx1"/>
                </a:solidFill>
                <a:effectLst/>
                <a:latin typeface="+mn-lt"/>
              </a:rPr>
              <a:t>Det</a:t>
            </a:r>
            <a:r>
              <a:rPr lang="en-US" sz="1200" kern="0" dirty="0" smtClean="0">
                <a:solidFill>
                  <a:schemeClr val="tx1"/>
                </a:solidFill>
                <a:effectLst/>
                <a:latin typeface="+mn-lt"/>
              </a:rPr>
              <a:t> has ASR of zero for officers  </a:t>
            </a:r>
            <a:endParaRPr lang="en-US" sz="1200" kern="0" dirty="0">
              <a:solidFill>
                <a:schemeClr val="tx1"/>
              </a:solidFill>
              <a:effectLst/>
              <a:latin typeface="+mn-lt"/>
            </a:endParaRPr>
          </a:p>
        </p:txBody>
      </p:sp>
    </p:spTree>
    <p:extLst>
      <p:ext uri="{BB962C8B-B14F-4D97-AF65-F5344CB8AC3E}">
        <p14:creationId xmlns:p14="http://schemas.microsoft.com/office/powerpoint/2010/main" val="229688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2994" y="1263134"/>
            <a:ext cx="1861066" cy="1861066"/>
          </a:xfrm>
          <a:prstGeom prst="rect">
            <a:avLst/>
          </a:prstGeom>
        </p:spPr>
      </p:pic>
      <p:sp>
        <p:nvSpPr>
          <p:cNvPr id="50" name="Line 35"/>
          <p:cNvSpPr>
            <a:spLocks noChangeShapeType="1"/>
          </p:cNvSpPr>
          <p:nvPr/>
        </p:nvSpPr>
        <p:spPr bwMode="auto">
          <a:xfrm flipV="1">
            <a:off x="187325" y="3645932"/>
            <a:ext cx="29527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Arial"/>
              <a:cs typeface="+mn-cs"/>
            </a:endParaRPr>
          </a:p>
        </p:txBody>
      </p:sp>
      <p:sp>
        <p:nvSpPr>
          <p:cNvPr id="51" name="Line 35"/>
          <p:cNvSpPr>
            <a:spLocks noChangeShapeType="1"/>
          </p:cNvSpPr>
          <p:nvPr/>
        </p:nvSpPr>
        <p:spPr bwMode="auto">
          <a:xfrm>
            <a:off x="165100" y="3617357"/>
            <a:ext cx="0" cy="243363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Arial"/>
              <a:cs typeface="+mn-cs"/>
            </a:endParaRPr>
          </a:p>
        </p:txBody>
      </p:sp>
      <p:sp>
        <p:nvSpPr>
          <p:cNvPr id="52" name="Rectangle 46"/>
          <p:cNvSpPr>
            <a:spLocks noChangeArrowheads="1"/>
          </p:cNvSpPr>
          <p:nvPr/>
        </p:nvSpPr>
        <p:spPr bwMode="auto">
          <a:xfrm>
            <a:off x="423863" y="5746195"/>
            <a:ext cx="8511529" cy="468313"/>
          </a:xfrm>
          <a:prstGeom prst="rect">
            <a:avLst/>
          </a:prstGeom>
          <a:solidFill>
            <a:schemeClr val="bg1"/>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100" b="1" dirty="0">
                <a:solidFill>
                  <a:srgbClr val="000000"/>
                </a:solidFill>
                <a:latin typeface="Tahoma" pitchFamily="34" charset="0"/>
                <a:cs typeface="Tahoma" pitchFamily="34" charset="0"/>
              </a:rPr>
              <a:t>Note:  Each Detachment HQ has a Displaced Persons / Refugee </a:t>
            </a:r>
            <a:r>
              <a:rPr lang="en-US" sz="1100" b="1" dirty="0" smtClean="0">
                <a:solidFill>
                  <a:srgbClr val="000000"/>
                </a:solidFill>
                <a:latin typeface="Tahoma" pitchFamily="34" charset="0"/>
                <a:cs typeface="Tahoma" pitchFamily="34" charset="0"/>
              </a:rPr>
              <a:t>Team,</a:t>
            </a:r>
            <a:r>
              <a:rPr lang="en-US" sz="1100" b="1" dirty="0">
                <a:solidFill>
                  <a:srgbClr val="000000"/>
                </a:solidFill>
                <a:latin typeface="Tahoma" pitchFamily="34" charset="0"/>
                <a:cs typeface="Tahoma" pitchFamily="34" charset="0"/>
              </a:rPr>
              <a:t> </a:t>
            </a:r>
            <a:r>
              <a:rPr lang="en-US" sz="1100" b="1" dirty="0" smtClean="0">
                <a:solidFill>
                  <a:srgbClr val="000000"/>
                </a:solidFill>
                <a:latin typeface="Tahoma" pitchFamily="34" charset="0"/>
                <a:cs typeface="Tahoma" pitchFamily="34" charset="0"/>
              </a:rPr>
              <a:t>an </a:t>
            </a:r>
            <a:r>
              <a:rPr lang="en-US" sz="1100" b="1" dirty="0">
                <a:solidFill>
                  <a:srgbClr val="000000"/>
                </a:solidFill>
                <a:latin typeface="Tahoma" pitchFamily="34" charset="0"/>
                <a:cs typeface="Tahoma" pitchFamily="34" charset="0"/>
              </a:rPr>
              <a:t>International Law / Claims Team, </a:t>
            </a:r>
            <a:endParaRPr lang="en-US" sz="1100" b="1" dirty="0" smtClean="0">
              <a:solidFill>
                <a:srgbClr val="000000"/>
              </a:solidFill>
              <a:latin typeface="Tahoma" pitchFamily="34" charset="0"/>
              <a:cs typeface="Tahoma" pitchFamily="34" charset="0"/>
            </a:endParaRPr>
          </a:p>
          <a:p>
            <a:pPr algn="ctr" eaLnBrk="0" fontAlgn="auto" hangingPunct="0">
              <a:spcBef>
                <a:spcPts val="0"/>
              </a:spcBef>
              <a:spcAft>
                <a:spcPts val="0"/>
              </a:spcAft>
            </a:pPr>
            <a:r>
              <a:rPr lang="en-US" sz="1100" b="1" dirty="0" smtClean="0">
                <a:solidFill>
                  <a:srgbClr val="000000"/>
                </a:solidFill>
                <a:latin typeface="Tahoma" pitchFamily="34" charset="0"/>
                <a:cs typeface="Tahoma" pitchFamily="34" charset="0"/>
              </a:rPr>
              <a:t> a </a:t>
            </a:r>
            <a:r>
              <a:rPr lang="en-US" sz="1100" b="1" dirty="0">
                <a:solidFill>
                  <a:srgbClr val="000000"/>
                </a:solidFill>
                <a:latin typeface="Tahoma" pitchFamily="34" charset="0"/>
                <a:cs typeface="Tahoma" pitchFamily="34" charset="0"/>
              </a:rPr>
              <a:t>Civil Liaison </a:t>
            </a:r>
            <a:r>
              <a:rPr lang="en-US" sz="1100" b="1" dirty="0" smtClean="0">
                <a:solidFill>
                  <a:srgbClr val="000000"/>
                </a:solidFill>
                <a:latin typeface="Tahoma" pitchFamily="34" charset="0"/>
                <a:cs typeface="Tahoma" pitchFamily="34" charset="0"/>
              </a:rPr>
              <a:t>Officer, </a:t>
            </a:r>
            <a:r>
              <a:rPr lang="en-US" sz="1100" b="1" dirty="0" smtClean="0">
                <a:solidFill>
                  <a:srgbClr val="FF0000"/>
                </a:solidFill>
                <a:latin typeface="Tahoma" pitchFamily="34" charset="0"/>
                <a:cs typeface="Tahoma" pitchFamily="34" charset="0"/>
              </a:rPr>
              <a:t>CIM Officer</a:t>
            </a:r>
            <a:r>
              <a:rPr lang="en-US" sz="1100" b="1" dirty="0" smtClean="0">
                <a:solidFill>
                  <a:srgbClr val="000000"/>
                </a:solidFill>
                <a:latin typeface="Tahoma" pitchFamily="34" charset="0"/>
                <a:cs typeface="Tahoma" pitchFamily="34" charset="0"/>
              </a:rPr>
              <a:t>, </a:t>
            </a:r>
            <a:r>
              <a:rPr lang="en-US" sz="1100" b="1" dirty="0" smtClean="0">
                <a:solidFill>
                  <a:srgbClr val="FF0000"/>
                </a:solidFill>
                <a:latin typeface="Tahoma" pitchFamily="34" charset="0"/>
                <a:cs typeface="Tahoma" pitchFamily="34" charset="0"/>
              </a:rPr>
              <a:t>Rule of Law Officer, and  an Economic Development Officer </a:t>
            </a:r>
            <a:endParaRPr lang="en-US" sz="1100" b="1" dirty="0">
              <a:solidFill>
                <a:srgbClr val="FF0000"/>
              </a:solidFill>
              <a:latin typeface="Tahoma" pitchFamily="34" charset="0"/>
              <a:cs typeface="Tahoma" pitchFamily="34" charset="0"/>
            </a:endParaRPr>
          </a:p>
        </p:txBody>
      </p:sp>
      <p:sp>
        <p:nvSpPr>
          <p:cNvPr id="53" name="Line 35"/>
          <p:cNvSpPr>
            <a:spLocks noChangeShapeType="1"/>
          </p:cNvSpPr>
          <p:nvPr/>
        </p:nvSpPr>
        <p:spPr bwMode="auto">
          <a:xfrm flipV="1">
            <a:off x="165100" y="6050995"/>
            <a:ext cx="29527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Arial"/>
              <a:cs typeface="+mn-cs"/>
            </a:endParaRPr>
          </a:p>
        </p:txBody>
      </p:sp>
      <p:sp>
        <p:nvSpPr>
          <p:cNvPr id="54" name="TextBox 48"/>
          <p:cNvSpPr txBox="1">
            <a:spLocks noChangeArrowheads="1"/>
          </p:cNvSpPr>
          <p:nvPr/>
        </p:nvSpPr>
        <p:spPr bwMode="auto">
          <a:xfrm>
            <a:off x="649288" y="6168470"/>
            <a:ext cx="7289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algn="ctr" eaLnBrk="1" fontAlgn="auto" hangingPunct="1">
              <a:spcBef>
                <a:spcPts val="0"/>
              </a:spcBef>
              <a:spcAft>
                <a:spcPts val="0"/>
              </a:spcAft>
            </a:pPr>
            <a:r>
              <a:rPr lang="en-US" b="1" dirty="0">
                <a:solidFill>
                  <a:srgbClr val="000000"/>
                </a:solidFill>
              </a:rPr>
              <a:t>Reserve CAGs belong to the Force Headquarters Group (FHG)</a:t>
            </a:r>
            <a:endParaRPr lang="en-US" dirty="0">
              <a:solidFill>
                <a:srgbClr val="000000"/>
              </a:solidFill>
            </a:endParaRPr>
          </a:p>
        </p:txBody>
      </p:sp>
      <p:grpSp>
        <p:nvGrpSpPr>
          <p:cNvPr id="5" name="Group 4"/>
          <p:cNvGrpSpPr/>
          <p:nvPr/>
        </p:nvGrpSpPr>
        <p:grpSpPr>
          <a:xfrm>
            <a:off x="304800" y="1066800"/>
            <a:ext cx="8302625" cy="4522232"/>
            <a:chOff x="304800" y="1083231"/>
            <a:chExt cx="8302625" cy="4522232"/>
          </a:xfrm>
        </p:grpSpPr>
        <p:sp>
          <p:nvSpPr>
            <p:cNvPr id="6" name="Line 34"/>
            <p:cNvSpPr>
              <a:spLocks noChangeShapeType="1"/>
            </p:cNvSpPr>
            <p:nvPr/>
          </p:nvSpPr>
          <p:spPr bwMode="auto">
            <a:xfrm>
              <a:off x="3908425" y="2349500"/>
              <a:ext cx="136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7" name="Rectangle 3"/>
            <p:cNvSpPr>
              <a:spLocks noChangeAspect="1" noChangeArrowheads="1"/>
            </p:cNvSpPr>
            <p:nvPr/>
          </p:nvSpPr>
          <p:spPr bwMode="auto">
            <a:xfrm>
              <a:off x="2286000" y="2014538"/>
              <a:ext cx="1954212" cy="5794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G9 </a:t>
              </a:r>
              <a:r>
                <a:rPr lang="en-US" sz="1200" b="1" dirty="0" smtClean="0">
                  <a:solidFill>
                    <a:srgbClr val="FFFF00"/>
                  </a:solidFill>
                  <a:latin typeface="Tahoma" pitchFamily="34" charset="0"/>
                  <a:cs typeface="Tahoma" pitchFamily="34" charset="0"/>
                </a:rPr>
                <a:t>Branch</a:t>
              </a:r>
              <a:endParaRPr lang="en-US" sz="1200" b="1" dirty="0">
                <a:solidFill>
                  <a:srgbClr val="FFFF00"/>
                </a:solidFill>
                <a:latin typeface="Tahoma" pitchFamily="34" charset="0"/>
                <a:cs typeface="Tahoma" pitchFamily="34" charset="0"/>
              </a:endParaRPr>
            </a:p>
            <a:p>
              <a:pPr algn="ctr" eaLnBrk="0" fontAlgn="auto" hangingPunct="0">
                <a:spcBef>
                  <a:spcPts val="0"/>
                </a:spcBef>
                <a:spcAft>
                  <a:spcPts val="0"/>
                </a:spcAft>
              </a:pPr>
              <a:r>
                <a:rPr lang="en-US" sz="1200" b="1" dirty="0" smtClean="0">
                  <a:solidFill>
                    <a:srgbClr val="FFFF00"/>
                  </a:solidFill>
                  <a:latin typeface="Tahoma" pitchFamily="34" charset="0"/>
                  <a:cs typeface="Tahoma" pitchFamily="34" charset="0"/>
                </a:rPr>
                <a:t>12/9/1/1</a:t>
              </a:r>
              <a:endParaRPr lang="en-US" sz="1200" b="1" dirty="0">
                <a:solidFill>
                  <a:srgbClr val="FFFF00"/>
                </a:solidFill>
                <a:latin typeface="Tahoma" pitchFamily="34" charset="0"/>
                <a:cs typeface="Tahoma" pitchFamily="34" charset="0"/>
              </a:endParaRPr>
            </a:p>
          </p:txBody>
        </p:sp>
        <p:sp>
          <p:nvSpPr>
            <p:cNvPr id="8" name="Text Box 4"/>
            <p:cNvSpPr txBox="1">
              <a:spLocks noChangeArrowheads="1"/>
            </p:cNvSpPr>
            <p:nvPr/>
          </p:nvSpPr>
          <p:spPr bwMode="auto">
            <a:xfrm>
              <a:off x="4398963" y="1083231"/>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fontAlgn="auto">
                <a:spcBef>
                  <a:spcPts val="0"/>
                </a:spcBef>
                <a:spcAft>
                  <a:spcPts val="0"/>
                </a:spcAft>
              </a:pPr>
              <a:r>
                <a:rPr lang="en-US" sz="1800" b="1" dirty="0">
                  <a:solidFill>
                    <a:srgbClr val="000000"/>
                  </a:solidFill>
                </a:rPr>
                <a:t>III</a:t>
              </a:r>
            </a:p>
          </p:txBody>
        </p:sp>
        <p:sp>
          <p:nvSpPr>
            <p:cNvPr id="9" name="Rectangle 5"/>
            <p:cNvSpPr>
              <a:spLocks noChangeAspect="1" noChangeArrowheads="1"/>
            </p:cNvSpPr>
            <p:nvPr/>
          </p:nvSpPr>
          <p:spPr bwMode="auto">
            <a:xfrm>
              <a:off x="304800" y="3319463"/>
              <a:ext cx="1344613" cy="619125"/>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defRPr/>
              </a:pPr>
              <a:endParaRPr lang="en-US" sz="1400" b="1" dirty="0">
                <a:solidFill>
                  <a:srgbClr val="FFFF00"/>
                </a:solidFill>
                <a:latin typeface="Arial"/>
                <a:cs typeface="+mn-cs"/>
              </a:endParaRPr>
            </a:p>
          </p:txBody>
        </p:sp>
        <p:sp>
          <p:nvSpPr>
            <p:cNvPr id="10" name="Rectangle 6"/>
            <p:cNvSpPr>
              <a:spLocks noChangeAspect="1" noChangeArrowheads="1"/>
            </p:cNvSpPr>
            <p:nvPr/>
          </p:nvSpPr>
          <p:spPr bwMode="auto">
            <a:xfrm>
              <a:off x="2378075" y="3313113"/>
              <a:ext cx="1344613" cy="619125"/>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CA DET</a:t>
              </a:r>
            </a:p>
            <a:p>
              <a:pPr algn="ctr" eaLnBrk="0" fontAlgn="auto" hangingPunct="0">
                <a:spcBef>
                  <a:spcPts val="0"/>
                </a:spcBef>
                <a:spcAft>
                  <a:spcPts val="0"/>
                </a:spcAft>
              </a:pPr>
              <a:r>
                <a:rPr lang="en-US" sz="1200" b="1" dirty="0" smtClean="0">
                  <a:solidFill>
                    <a:srgbClr val="FFFF00"/>
                  </a:solidFill>
                  <a:latin typeface="Tahoma" pitchFamily="34" charset="0"/>
                  <a:cs typeface="Tahoma" pitchFamily="34" charset="0"/>
                </a:rPr>
                <a:t>4/5/1/0</a:t>
              </a:r>
              <a:endParaRPr lang="en-US" sz="1200" b="1" dirty="0">
                <a:solidFill>
                  <a:srgbClr val="FFFF00"/>
                </a:solidFill>
                <a:latin typeface="Tahoma" pitchFamily="34" charset="0"/>
                <a:cs typeface="Tahoma" pitchFamily="34" charset="0"/>
              </a:endParaRPr>
            </a:p>
          </p:txBody>
        </p:sp>
        <p:sp>
          <p:nvSpPr>
            <p:cNvPr id="11" name="Rectangle 7"/>
            <p:cNvSpPr>
              <a:spLocks noChangeAspect="1" noChangeArrowheads="1"/>
            </p:cNvSpPr>
            <p:nvPr/>
          </p:nvSpPr>
          <p:spPr bwMode="auto">
            <a:xfrm>
              <a:off x="4789488" y="3306763"/>
              <a:ext cx="1204912" cy="619125"/>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CA DET</a:t>
              </a:r>
            </a:p>
            <a:p>
              <a:pPr algn="ctr" eaLnBrk="0" fontAlgn="auto" hangingPunct="0">
                <a:spcBef>
                  <a:spcPts val="0"/>
                </a:spcBef>
                <a:spcAft>
                  <a:spcPts val="0"/>
                </a:spcAft>
              </a:pPr>
              <a:r>
                <a:rPr lang="en-US" sz="1200" b="1" dirty="0" smtClean="0">
                  <a:solidFill>
                    <a:srgbClr val="FFFF00"/>
                  </a:solidFill>
                  <a:latin typeface="Tahoma" pitchFamily="34" charset="0"/>
                  <a:cs typeface="Tahoma" pitchFamily="34" charset="0"/>
                </a:rPr>
                <a:t>4/5/1/0</a:t>
              </a:r>
              <a:endParaRPr lang="en-US" sz="1200" b="1" dirty="0">
                <a:solidFill>
                  <a:srgbClr val="FFFF00"/>
                </a:solidFill>
                <a:latin typeface="Tahoma" pitchFamily="34" charset="0"/>
                <a:cs typeface="Tahoma" pitchFamily="34" charset="0"/>
              </a:endParaRPr>
            </a:p>
          </p:txBody>
        </p:sp>
        <p:sp>
          <p:nvSpPr>
            <p:cNvPr id="12" name="Rectangle 8"/>
            <p:cNvSpPr>
              <a:spLocks noChangeAspect="1" noChangeArrowheads="1"/>
            </p:cNvSpPr>
            <p:nvPr/>
          </p:nvSpPr>
          <p:spPr bwMode="auto">
            <a:xfrm>
              <a:off x="7088188" y="3306763"/>
              <a:ext cx="1204912" cy="619125"/>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CA DET</a:t>
              </a:r>
            </a:p>
            <a:p>
              <a:pPr algn="ctr" eaLnBrk="0" fontAlgn="auto" hangingPunct="0">
                <a:spcBef>
                  <a:spcPts val="0"/>
                </a:spcBef>
                <a:spcAft>
                  <a:spcPts val="0"/>
                </a:spcAft>
              </a:pPr>
              <a:r>
                <a:rPr lang="en-US" sz="1200" b="1" smtClean="0">
                  <a:solidFill>
                    <a:srgbClr val="FFFF00"/>
                  </a:solidFill>
                  <a:latin typeface="Tahoma" pitchFamily="34" charset="0"/>
                  <a:cs typeface="Tahoma" pitchFamily="34" charset="0"/>
                </a:rPr>
                <a:t>4/5/1/0</a:t>
              </a:r>
              <a:endParaRPr lang="en-US" sz="1200" b="1" dirty="0">
                <a:solidFill>
                  <a:srgbClr val="FFFF00"/>
                </a:solidFill>
                <a:latin typeface="Tahoma" pitchFamily="34" charset="0"/>
                <a:cs typeface="Tahoma" pitchFamily="34" charset="0"/>
              </a:endParaRPr>
            </a:p>
          </p:txBody>
        </p:sp>
        <p:sp>
          <p:nvSpPr>
            <p:cNvPr id="13" name="Rectangle 9"/>
            <p:cNvSpPr>
              <a:spLocks noChangeAspect="1" noChangeArrowheads="1"/>
            </p:cNvSpPr>
            <p:nvPr/>
          </p:nvSpPr>
          <p:spPr bwMode="auto">
            <a:xfrm>
              <a:off x="4937125" y="2009775"/>
              <a:ext cx="1879600" cy="588963"/>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Public Health Section</a:t>
              </a:r>
            </a:p>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0/0/1/1</a:t>
              </a:r>
              <a:endParaRPr lang="en-US" sz="900" b="1" dirty="0">
                <a:solidFill>
                  <a:srgbClr val="FFFF00"/>
                </a:solidFill>
                <a:latin typeface="Tahoma" pitchFamily="34" charset="0"/>
                <a:cs typeface="Tahoma" pitchFamily="34" charset="0"/>
              </a:endParaRPr>
            </a:p>
          </p:txBody>
        </p:sp>
        <p:sp>
          <p:nvSpPr>
            <p:cNvPr id="14" name="Rectangle 10"/>
            <p:cNvSpPr>
              <a:spLocks noChangeAspect="1" noChangeArrowheads="1"/>
            </p:cNvSpPr>
            <p:nvPr/>
          </p:nvSpPr>
          <p:spPr bwMode="auto">
            <a:xfrm>
              <a:off x="3695700" y="1350963"/>
              <a:ext cx="1828800" cy="595312"/>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HQ</a:t>
              </a:r>
              <a:r>
                <a:rPr lang="en-US" sz="1200" b="1" dirty="0">
                  <a:solidFill>
                    <a:srgbClr val="000000"/>
                  </a:solidFill>
                  <a:latin typeface="Tahoma" pitchFamily="34" charset="0"/>
                  <a:cs typeface="Tahoma" pitchFamily="34" charset="0"/>
                </a:rPr>
                <a:t> </a:t>
              </a:r>
              <a:r>
                <a:rPr lang="en-US" sz="1200" b="1" dirty="0">
                  <a:solidFill>
                    <a:srgbClr val="FFFF00"/>
                  </a:solidFill>
                  <a:latin typeface="Tahoma" pitchFamily="34" charset="0"/>
                  <a:cs typeface="Tahoma" pitchFamily="34" charset="0"/>
                </a:rPr>
                <a:t>&amp;</a:t>
              </a:r>
              <a:r>
                <a:rPr lang="en-US" sz="1600" b="1" dirty="0">
                  <a:solidFill>
                    <a:srgbClr val="000000"/>
                  </a:solidFill>
                  <a:latin typeface="Tahoma" pitchFamily="34" charset="0"/>
                  <a:cs typeface="Tahoma" pitchFamily="34" charset="0"/>
                </a:rPr>
                <a:t> </a:t>
              </a:r>
              <a:r>
                <a:rPr lang="en-US" sz="1200" b="1" dirty="0">
                  <a:solidFill>
                    <a:srgbClr val="FFFF00"/>
                  </a:solidFill>
                  <a:latin typeface="Tahoma" pitchFamily="34" charset="0"/>
                  <a:cs typeface="Tahoma" pitchFamily="34" charset="0"/>
                </a:rPr>
                <a:t>Staff Elements</a:t>
              </a:r>
            </a:p>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9</a:t>
              </a:r>
              <a:r>
                <a:rPr lang="en-US" sz="1200" b="1" dirty="0" smtClean="0">
                  <a:solidFill>
                    <a:srgbClr val="FFFF00"/>
                  </a:solidFill>
                  <a:latin typeface="Tahoma" pitchFamily="34" charset="0"/>
                  <a:cs typeface="Tahoma" pitchFamily="34" charset="0"/>
                </a:rPr>
                <a:t>/45/0/0</a:t>
              </a:r>
              <a:endParaRPr lang="en-US" sz="1200" b="1" dirty="0">
                <a:solidFill>
                  <a:srgbClr val="FFFF00"/>
                </a:solidFill>
                <a:latin typeface="Tahoma" pitchFamily="34" charset="0"/>
                <a:cs typeface="Tahoma" pitchFamily="34" charset="0"/>
              </a:endParaRPr>
            </a:p>
          </p:txBody>
        </p:sp>
        <p:sp>
          <p:nvSpPr>
            <p:cNvPr id="15" name="Line 11"/>
            <p:cNvSpPr>
              <a:spLocks noChangeShapeType="1"/>
            </p:cNvSpPr>
            <p:nvPr/>
          </p:nvSpPr>
          <p:spPr bwMode="auto">
            <a:xfrm>
              <a:off x="958850" y="2682875"/>
              <a:ext cx="0" cy="419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16" name="Line 12"/>
            <p:cNvSpPr>
              <a:spLocks noChangeShapeType="1"/>
            </p:cNvSpPr>
            <p:nvPr/>
          </p:nvSpPr>
          <p:spPr bwMode="auto">
            <a:xfrm>
              <a:off x="2997200" y="2689225"/>
              <a:ext cx="0" cy="419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17" name="Line 13"/>
            <p:cNvSpPr>
              <a:spLocks noChangeShapeType="1"/>
            </p:cNvSpPr>
            <p:nvPr/>
          </p:nvSpPr>
          <p:spPr bwMode="auto">
            <a:xfrm>
              <a:off x="5384800" y="2689225"/>
              <a:ext cx="0" cy="419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18" name="Line 14"/>
            <p:cNvSpPr>
              <a:spLocks noChangeShapeType="1"/>
            </p:cNvSpPr>
            <p:nvPr/>
          </p:nvSpPr>
          <p:spPr bwMode="auto">
            <a:xfrm>
              <a:off x="7670800" y="2676525"/>
              <a:ext cx="0" cy="419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19" name="Text Box 15"/>
            <p:cNvSpPr txBox="1">
              <a:spLocks noChangeArrowheads="1"/>
            </p:cNvSpPr>
            <p:nvPr/>
          </p:nvSpPr>
          <p:spPr bwMode="auto">
            <a:xfrm>
              <a:off x="2895600" y="3128963"/>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eaLnBrk="1" fontAlgn="auto" hangingPunct="1">
                <a:spcBef>
                  <a:spcPts val="0"/>
                </a:spcBef>
                <a:spcAft>
                  <a:spcPts val="0"/>
                </a:spcAft>
              </a:pPr>
              <a:r>
                <a:rPr lang="en-US" sz="1200" dirty="0">
                  <a:solidFill>
                    <a:srgbClr val="000000"/>
                  </a:solidFill>
                </a:rPr>
                <a:t>I</a:t>
              </a:r>
            </a:p>
          </p:txBody>
        </p:sp>
        <p:grpSp>
          <p:nvGrpSpPr>
            <p:cNvPr id="20" name="Group 16"/>
            <p:cNvGrpSpPr>
              <a:grpSpLocks/>
            </p:cNvGrpSpPr>
            <p:nvPr/>
          </p:nvGrpSpPr>
          <p:grpSpPr bwMode="auto">
            <a:xfrm>
              <a:off x="482600" y="4505325"/>
              <a:ext cx="1419225" cy="1100138"/>
              <a:chOff x="96" y="2824"/>
              <a:chExt cx="894" cy="693"/>
            </a:xfrm>
          </p:grpSpPr>
          <p:sp>
            <p:nvSpPr>
              <p:cNvPr id="43" name="Rectangle 17"/>
              <p:cNvSpPr>
                <a:spLocks noChangeArrowheads="1"/>
              </p:cNvSpPr>
              <p:nvPr/>
            </p:nvSpPr>
            <p:spPr bwMode="auto">
              <a:xfrm>
                <a:off x="96" y="2824"/>
                <a:ext cx="566" cy="301"/>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100">
                    <a:solidFill>
                      <a:srgbClr val="FFFF00"/>
                    </a:solidFill>
                    <a:latin typeface="Arial"/>
                    <a:cs typeface="+mn-cs"/>
                  </a:rPr>
                  <a:t> </a:t>
                </a:r>
                <a:r>
                  <a:rPr lang="en-US" sz="1050" b="1">
                    <a:solidFill>
                      <a:srgbClr val="FFFF00"/>
                    </a:solidFill>
                    <a:latin typeface="Tahoma" pitchFamily="34" charset="0"/>
                    <a:cs typeface="Tahoma" pitchFamily="34" charset="0"/>
                  </a:rPr>
                  <a:t>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44" name="Rectangle 18"/>
              <p:cNvSpPr>
                <a:spLocks noChangeArrowheads="1"/>
              </p:cNvSpPr>
              <p:nvPr/>
            </p:nvSpPr>
            <p:spPr bwMode="auto">
              <a:xfrm>
                <a:off x="264" y="3016"/>
                <a:ext cx="566" cy="301"/>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100">
                    <a:solidFill>
                      <a:srgbClr val="FFFF00"/>
                    </a:solidFill>
                    <a:latin typeface="Arial"/>
                    <a:cs typeface="+mn-cs"/>
                  </a:rPr>
                  <a:t> </a:t>
                </a:r>
                <a:r>
                  <a:rPr lang="en-US" sz="1050" b="1">
                    <a:solidFill>
                      <a:srgbClr val="FFFF00"/>
                    </a:solidFill>
                    <a:latin typeface="Tahoma" pitchFamily="34" charset="0"/>
                    <a:cs typeface="Tahoma" pitchFamily="34" charset="0"/>
                  </a:rPr>
                  <a:t>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45" name="Rectangle 19"/>
              <p:cNvSpPr>
                <a:spLocks noChangeArrowheads="1"/>
              </p:cNvSpPr>
              <p:nvPr/>
            </p:nvSpPr>
            <p:spPr bwMode="auto">
              <a:xfrm>
                <a:off x="424" y="3216"/>
                <a:ext cx="566" cy="301"/>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100" dirty="0">
                    <a:solidFill>
                      <a:srgbClr val="FFFF00"/>
                    </a:solidFill>
                    <a:latin typeface="Tahoma" pitchFamily="34" charset="0"/>
                    <a:cs typeface="Tahoma" pitchFamily="34" charset="0"/>
                  </a:rPr>
                  <a:t> </a:t>
                </a:r>
                <a:r>
                  <a:rPr lang="en-US" sz="1050" b="1" dirty="0">
                    <a:solidFill>
                      <a:srgbClr val="FFFF00"/>
                    </a:solidFill>
                    <a:latin typeface="Tahoma" pitchFamily="34" charset="0"/>
                    <a:cs typeface="Tahoma" pitchFamily="34" charset="0"/>
                  </a:rPr>
                  <a:t>CA Team</a:t>
                </a:r>
              </a:p>
              <a:p>
                <a:pPr algn="ctr" eaLnBrk="0" fontAlgn="auto" hangingPunct="0">
                  <a:spcBef>
                    <a:spcPts val="0"/>
                  </a:spcBef>
                  <a:spcAft>
                    <a:spcPts val="0"/>
                  </a:spcAft>
                </a:pPr>
                <a:r>
                  <a:rPr lang="en-US" sz="1050" b="1" dirty="0">
                    <a:solidFill>
                      <a:srgbClr val="FFFF00"/>
                    </a:solidFill>
                    <a:latin typeface="Tahoma" pitchFamily="34" charset="0"/>
                    <a:cs typeface="Tahoma" pitchFamily="34" charset="0"/>
                  </a:rPr>
                  <a:t>2/3/0/0</a:t>
                </a:r>
              </a:p>
            </p:txBody>
          </p:sp>
        </p:grpSp>
        <p:grpSp>
          <p:nvGrpSpPr>
            <p:cNvPr id="21" name="Group 20"/>
            <p:cNvGrpSpPr>
              <a:grpSpLocks/>
            </p:cNvGrpSpPr>
            <p:nvPr/>
          </p:nvGrpSpPr>
          <p:grpSpPr bwMode="auto">
            <a:xfrm>
              <a:off x="2540000" y="4505325"/>
              <a:ext cx="1368425" cy="1100138"/>
              <a:chOff x="128" y="2824"/>
              <a:chExt cx="862" cy="693"/>
            </a:xfrm>
          </p:grpSpPr>
          <p:sp>
            <p:nvSpPr>
              <p:cNvPr id="40" name="Rectangle 21"/>
              <p:cNvSpPr>
                <a:spLocks noChangeArrowheads="1"/>
              </p:cNvSpPr>
              <p:nvPr/>
            </p:nvSpPr>
            <p:spPr bwMode="auto">
              <a:xfrm>
                <a:off x="128" y="2824"/>
                <a:ext cx="534" cy="301"/>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41" name="Rectangle 22"/>
              <p:cNvSpPr>
                <a:spLocks noChangeArrowheads="1"/>
              </p:cNvSpPr>
              <p:nvPr/>
            </p:nvSpPr>
            <p:spPr bwMode="auto">
              <a:xfrm>
                <a:off x="296" y="3016"/>
                <a:ext cx="534" cy="301"/>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42" name="Rectangle 23"/>
              <p:cNvSpPr>
                <a:spLocks noChangeArrowheads="1"/>
              </p:cNvSpPr>
              <p:nvPr/>
            </p:nvSpPr>
            <p:spPr bwMode="auto">
              <a:xfrm>
                <a:off x="456" y="3216"/>
                <a:ext cx="534" cy="301"/>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grpSp>
        <p:grpSp>
          <p:nvGrpSpPr>
            <p:cNvPr id="22" name="Group 24"/>
            <p:cNvGrpSpPr>
              <a:grpSpLocks/>
            </p:cNvGrpSpPr>
            <p:nvPr/>
          </p:nvGrpSpPr>
          <p:grpSpPr bwMode="auto">
            <a:xfrm>
              <a:off x="4938713" y="4492625"/>
              <a:ext cx="1319212" cy="1112838"/>
              <a:chOff x="159" y="2824"/>
              <a:chExt cx="831" cy="701"/>
            </a:xfrm>
          </p:grpSpPr>
          <p:sp>
            <p:nvSpPr>
              <p:cNvPr id="37" name="Rectangle 25"/>
              <p:cNvSpPr>
                <a:spLocks noChangeArrowheads="1"/>
              </p:cNvSpPr>
              <p:nvPr/>
            </p:nvSpPr>
            <p:spPr bwMode="auto">
              <a:xfrm>
                <a:off x="159" y="2824"/>
                <a:ext cx="503" cy="309"/>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38" name="Rectangle 26"/>
              <p:cNvSpPr>
                <a:spLocks noChangeArrowheads="1"/>
              </p:cNvSpPr>
              <p:nvPr/>
            </p:nvSpPr>
            <p:spPr bwMode="auto">
              <a:xfrm>
                <a:off x="327" y="3016"/>
                <a:ext cx="503" cy="309"/>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39" name="Rectangle 27"/>
              <p:cNvSpPr>
                <a:spLocks noChangeArrowheads="1"/>
              </p:cNvSpPr>
              <p:nvPr/>
            </p:nvSpPr>
            <p:spPr bwMode="auto">
              <a:xfrm>
                <a:off x="487" y="3216"/>
                <a:ext cx="503" cy="309"/>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grpSp>
        <p:grpSp>
          <p:nvGrpSpPr>
            <p:cNvPr id="23" name="Group 28"/>
            <p:cNvGrpSpPr>
              <a:grpSpLocks/>
            </p:cNvGrpSpPr>
            <p:nvPr/>
          </p:nvGrpSpPr>
          <p:grpSpPr bwMode="auto">
            <a:xfrm>
              <a:off x="7258050" y="4492625"/>
              <a:ext cx="1349375" cy="1112838"/>
              <a:chOff x="140" y="2824"/>
              <a:chExt cx="850" cy="701"/>
            </a:xfrm>
          </p:grpSpPr>
          <p:sp>
            <p:nvSpPr>
              <p:cNvPr id="34" name="Rectangle 29"/>
              <p:cNvSpPr>
                <a:spLocks noChangeArrowheads="1"/>
              </p:cNvSpPr>
              <p:nvPr/>
            </p:nvSpPr>
            <p:spPr bwMode="auto">
              <a:xfrm>
                <a:off x="140" y="2824"/>
                <a:ext cx="522" cy="309"/>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35" name="Rectangle 30"/>
              <p:cNvSpPr>
                <a:spLocks noChangeArrowheads="1"/>
              </p:cNvSpPr>
              <p:nvPr/>
            </p:nvSpPr>
            <p:spPr bwMode="auto">
              <a:xfrm>
                <a:off x="308" y="3016"/>
                <a:ext cx="522" cy="309"/>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a:solidFill>
                      <a:srgbClr val="FFFF00"/>
                    </a:solidFill>
                    <a:latin typeface="Tahoma" pitchFamily="34" charset="0"/>
                    <a:cs typeface="Tahoma" pitchFamily="34" charset="0"/>
                  </a:rPr>
                  <a:t>2/3/0/0</a:t>
                </a:r>
              </a:p>
            </p:txBody>
          </p:sp>
          <p:sp>
            <p:nvSpPr>
              <p:cNvPr id="36" name="Rectangle 31"/>
              <p:cNvSpPr>
                <a:spLocks noChangeArrowheads="1"/>
              </p:cNvSpPr>
              <p:nvPr/>
            </p:nvSpPr>
            <p:spPr bwMode="auto">
              <a:xfrm>
                <a:off x="468" y="3216"/>
                <a:ext cx="522" cy="309"/>
              </a:xfrm>
              <a:prstGeom prst="rect">
                <a:avLst/>
              </a:prstGeom>
              <a:solidFill>
                <a:srgbClr val="FF0000"/>
              </a:solidFill>
              <a:ln w="12700">
                <a:solidFill>
                  <a:srgbClr val="000000"/>
                </a:solidFill>
                <a:miter lim="800000"/>
                <a:headEnd/>
                <a:tailEnd/>
              </a:ln>
            </p:spPr>
            <p:txBody>
              <a:bodyPr wrap="none" lIns="65088" tIns="31750" rIns="65088" bIns="31750" anchor="ctr"/>
              <a:lstStyle/>
              <a:p>
                <a:pPr algn="ctr" eaLnBrk="0" fontAlgn="auto" hangingPunct="0">
                  <a:spcBef>
                    <a:spcPts val="0"/>
                  </a:spcBef>
                  <a:spcAft>
                    <a:spcPts val="0"/>
                  </a:spcAft>
                </a:pPr>
                <a:r>
                  <a:rPr lang="en-US" sz="1050" b="1" dirty="0">
                    <a:solidFill>
                      <a:srgbClr val="FFFF00"/>
                    </a:solidFill>
                    <a:latin typeface="Tahoma" pitchFamily="34" charset="0"/>
                    <a:cs typeface="Tahoma" pitchFamily="34" charset="0"/>
                  </a:rPr>
                  <a:t> CA Team</a:t>
                </a:r>
              </a:p>
              <a:p>
                <a:pPr algn="ctr" eaLnBrk="0" fontAlgn="auto" hangingPunct="0">
                  <a:spcBef>
                    <a:spcPts val="0"/>
                  </a:spcBef>
                  <a:spcAft>
                    <a:spcPts val="0"/>
                  </a:spcAft>
                </a:pPr>
                <a:r>
                  <a:rPr lang="en-US" sz="1050" b="1" dirty="0">
                    <a:solidFill>
                      <a:srgbClr val="FFFF00"/>
                    </a:solidFill>
                    <a:latin typeface="Tahoma" pitchFamily="34" charset="0"/>
                    <a:cs typeface="Tahoma" pitchFamily="34" charset="0"/>
                  </a:rPr>
                  <a:t>2/3/0/0</a:t>
                </a:r>
              </a:p>
            </p:txBody>
          </p:sp>
        </p:grpSp>
        <p:sp>
          <p:nvSpPr>
            <p:cNvPr id="24" name="Line 32"/>
            <p:cNvSpPr>
              <a:spLocks noChangeShapeType="1"/>
            </p:cNvSpPr>
            <p:nvPr/>
          </p:nvSpPr>
          <p:spPr bwMode="auto">
            <a:xfrm>
              <a:off x="952500" y="2689225"/>
              <a:ext cx="6718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25" name="Line 33"/>
            <p:cNvSpPr>
              <a:spLocks noChangeShapeType="1"/>
            </p:cNvSpPr>
            <p:nvPr/>
          </p:nvSpPr>
          <p:spPr bwMode="auto">
            <a:xfrm>
              <a:off x="4589463" y="1930400"/>
              <a:ext cx="0" cy="758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26" name="Line 35"/>
            <p:cNvSpPr>
              <a:spLocks noChangeShapeType="1"/>
            </p:cNvSpPr>
            <p:nvPr/>
          </p:nvSpPr>
          <p:spPr bwMode="auto">
            <a:xfrm>
              <a:off x="952500" y="3946525"/>
              <a:ext cx="0" cy="552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27" name="Line 36"/>
            <p:cNvSpPr>
              <a:spLocks noChangeShapeType="1"/>
            </p:cNvSpPr>
            <p:nvPr/>
          </p:nvSpPr>
          <p:spPr bwMode="auto">
            <a:xfrm>
              <a:off x="5359400" y="3933825"/>
              <a:ext cx="0" cy="552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28" name="Line 37"/>
            <p:cNvSpPr>
              <a:spLocks noChangeShapeType="1"/>
            </p:cNvSpPr>
            <p:nvPr/>
          </p:nvSpPr>
          <p:spPr bwMode="auto">
            <a:xfrm>
              <a:off x="7683500" y="3933825"/>
              <a:ext cx="0" cy="552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29" name="Line 38"/>
            <p:cNvSpPr>
              <a:spLocks noChangeShapeType="1"/>
            </p:cNvSpPr>
            <p:nvPr/>
          </p:nvSpPr>
          <p:spPr bwMode="auto">
            <a:xfrm>
              <a:off x="3022600" y="3946525"/>
              <a:ext cx="0" cy="552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600">
                <a:solidFill>
                  <a:srgbClr val="000000"/>
                </a:solidFill>
                <a:latin typeface="Arial"/>
                <a:cs typeface="+mn-cs"/>
              </a:endParaRPr>
            </a:p>
          </p:txBody>
        </p:sp>
        <p:sp>
          <p:nvSpPr>
            <p:cNvPr id="30" name="Text Box 39"/>
            <p:cNvSpPr txBox="1">
              <a:spLocks noChangeArrowheads="1"/>
            </p:cNvSpPr>
            <p:nvPr/>
          </p:nvSpPr>
          <p:spPr bwMode="auto">
            <a:xfrm>
              <a:off x="5618163" y="1519238"/>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eaLnBrk="1" fontAlgn="auto" hangingPunct="1">
                <a:spcBef>
                  <a:spcPts val="0"/>
                </a:spcBef>
                <a:spcAft>
                  <a:spcPts val="0"/>
                </a:spcAft>
              </a:pPr>
              <a:r>
                <a:rPr lang="en-US" sz="1400" dirty="0" smtClean="0">
                  <a:solidFill>
                    <a:srgbClr val="000000"/>
                  </a:solidFill>
                </a:rPr>
                <a:t>179</a:t>
              </a:r>
              <a:endParaRPr lang="en-US" sz="1400" dirty="0">
                <a:solidFill>
                  <a:srgbClr val="000000"/>
                </a:solidFill>
              </a:endParaRPr>
            </a:p>
          </p:txBody>
        </p:sp>
        <p:sp>
          <p:nvSpPr>
            <p:cNvPr id="31" name="Text Box 41"/>
            <p:cNvSpPr txBox="1">
              <a:spLocks noChangeArrowheads="1"/>
            </p:cNvSpPr>
            <p:nvPr/>
          </p:nvSpPr>
          <p:spPr bwMode="auto">
            <a:xfrm>
              <a:off x="838200" y="3128963"/>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eaLnBrk="1" fontAlgn="auto" hangingPunct="1">
                <a:spcBef>
                  <a:spcPts val="0"/>
                </a:spcBef>
                <a:spcAft>
                  <a:spcPts val="0"/>
                </a:spcAft>
              </a:pPr>
              <a:r>
                <a:rPr lang="en-US" sz="1200" dirty="0">
                  <a:solidFill>
                    <a:srgbClr val="000000"/>
                  </a:solidFill>
                </a:rPr>
                <a:t>I</a:t>
              </a:r>
            </a:p>
          </p:txBody>
        </p:sp>
        <p:sp>
          <p:nvSpPr>
            <p:cNvPr id="32" name="Text Box 42"/>
            <p:cNvSpPr txBox="1">
              <a:spLocks noChangeArrowheads="1"/>
            </p:cNvSpPr>
            <p:nvPr/>
          </p:nvSpPr>
          <p:spPr bwMode="auto">
            <a:xfrm>
              <a:off x="7543800" y="3128963"/>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eaLnBrk="1" fontAlgn="auto" hangingPunct="1">
                <a:spcBef>
                  <a:spcPts val="0"/>
                </a:spcBef>
                <a:spcAft>
                  <a:spcPts val="0"/>
                </a:spcAft>
              </a:pPr>
              <a:r>
                <a:rPr lang="en-US" sz="1200" dirty="0">
                  <a:solidFill>
                    <a:srgbClr val="000000"/>
                  </a:solidFill>
                </a:rPr>
                <a:t>I</a:t>
              </a:r>
            </a:p>
          </p:txBody>
        </p:sp>
        <p:sp>
          <p:nvSpPr>
            <p:cNvPr id="33" name="Text Box 43"/>
            <p:cNvSpPr txBox="1">
              <a:spLocks noChangeArrowheads="1"/>
            </p:cNvSpPr>
            <p:nvPr/>
          </p:nvSpPr>
          <p:spPr bwMode="auto">
            <a:xfrm>
              <a:off x="5257800" y="3128963"/>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eaLnBrk="1" fontAlgn="auto" hangingPunct="1">
                <a:spcBef>
                  <a:spcPts val="0"/>
                </a:spcBef>
                <a:spcAft>
                  <a:spcPts val="0"/>
                </a:spcAft>
              </a:pPr>
              <a:r>
                <a:rPr lang="en-US" sz="1200">
                  <a:solidFill>
                    <a:srgbClr val="000000"/>
                  </a:solidFill>
                </a:rPr>
                <a:t>I</a:t>
              </a:r>
            </a:p>
          </p:txBody>
        </p:sp>
      </p:grpSp>
      <p:sp>
        <p:nvSpPr>
          <p:cNvPr id="46" name="Text Box 40"/>
          <p:cNvSpPr txBox="1">
            <a:spLocks noChangeArrowheads="1"/>
          </p:cNvSpPr>
          <p:nvPr/>
        </p:nvSpPr>
        <p:spPr bwMode="auto">
          <a:xfrm>
            <a:off x="-38100" y="6629400"/>
            <a:ext cx="1490662" cy="246221"/>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000" b="1" dirty="0" smtClean="0">
                <a:solidFill>
                  <a:srgbClr val="000000"/>
                </a:solidFill>
                <a:latin typeface="Arial"/>
                <a:cs typeface="+mn-cs"/>
              </a:rPr>
              <a:t>TO&amp;E 24 AUG 2015</a:t>
            </a:r>
          </a:p>
        </p:txBody>
      </p:sp>
      <p:sp>
        <p:nvSpPr>
          <p:cNvPr id="4" name="Rectangle 3"/>
          <p:cNvSpPr/>
          <p:nvPr/>
        </p:nvSpPr>
        <p:spPr>
          <a:xfrm>
            <a:off x="334962" y="3322895"/>
            <a:ext cx="1314451" cy="553998"/>
          </a:xfrm>
          <a:prstGeom prst="rect">
            <a:avLst/>
          </a:prstGeom>
        </p:spPr>
        <p:txBody>
          <a:bodyPr wrap="square">
            <a:spAutoFit/>
          </a:bodyPr>
          <a:lstStyle/>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CA DET</a:t>
            </a:r>
          </a:p>
          <a:p>
            <a:pPr algn="ctr" eaLnBrk="0" fontAlgn="auto" hangingPunct="0">
              <a:spcBef>
                <a:spcPts val="0"/>
              </a:spcBef>
              <a:spcAft>
                <a:spcPts val="0"/>
              </a:spcAft>
            </a:pPr>
            <a:r>
              <a:rPr lang="en-US" sz="1200" b="1" dirty="0">
                <a:solidFill>
                  <a:srgbClr val="FFFF00"/>
                </a:solidFill>
                <a:latin typeface="Tahoma" pitchFamily="34" charset="0"/>
                <a:cs typeface="Tahoma" pitchFamily="34" charset="0"/>
              </a:rPr>
              <a:t>4/5/1/0</a:t>
            </a:r>
          </a:p>
        </p:txBody>
      </p:sp>
      <p:sp>
        <p:nvSpPr>
          <p:cNvPr id="55" name="Title 1"/>
          <p:cNvSpPr>
            <a:spLocks noGrp="1"/>
          </p:cNvSpPr>
          <p:nvPr>
            <p:ph type="title"/>
          </p:nvPr>
        </p:nvSpPr>
        <p:spPr>
          <a:xfrm>
            <a:off x="0" y="0"/>
            <a:ext cx="9144000" cy="1143000"/>
          </a:xfrm>
        </p:spPr>
        <p:txBody>
          <a:bodyPr anchor="ctr"/>
          <a:lstStyle/>
          <a:p>
            <a:r>
              <a:rPr lang="en-US" sz="3600" b="1" dirty="0" smtClean="0">
                <a:solidFill>
                  <a:schemeClr val="tx1"/>
                </a:solidFill>
              </a:rPr>
              <a:t>Civil Affairs Groups (RC)</a:t>
            </a:r>
            <a:endParaRPr lang="en-US" sz="3600" b="1" dirty="0">
              <a:solidFill>
                <a:schemeClr val="tx1"/>
              </a:solidFill>
            </a:endParaRPr>
          </a:p>
        </p:txBody>
      </p:sp>
      <p:sp>
        <p:nvSpPr>
          <p:cNvPr id="59" name="Slide Number Placeholder 2"/>
          <p:cNvSpPr txBox="1">
            <a:spLocks/>
          </p:cNvSpPr>
          <p:nvPr/>
        </p:nvSpPr>
        <p:spPr bwMode="auto">
          <a:xfrm>
            <a:off x="7897814" y="6400800"/>
            <a:ext cx="1185862" cy="296712"/>
          </a:xfrm>
          <a:prstGeom prst="bracketPair">
            <a:avLst>
              <a:gd name="adj" fmla="val 17949"/>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Arial" charset="0"/>
              </a:defRPr>
            </a:lvl2pPr>
            <a:lvl3pPr marL="914400" algn="l" rtl="0" fontAlgn="base">
              <a:spcBef>
                <a:spcPct val="50000"/>
              </a:spcBef>
              <a:spcAft>
                <a:spcPct val="0"/>
              </a:spcAft>
              <a:defRPr kern="1200">
                <a:solidFill>
                  <a:schemeClr val="tx1"/>
                </a:solidFill>
                <a:latin typeface="Arial" charset="0"/>
                <a:ea typeface="+mn-ea"/>
                <a:cs typeface="Arial" charset="0"/>
              </a:defRPr>
            </a:lvl3pPr>
            <a:lvl4pPr marL="1371600" algn="l" rtl="0" fontAlgn="base">
              <a:spcBef>
                <a:spcPct val="50000"/>
              </a:spcBef>
              <a:spcAft>
                <a:spcPct val="0"/>
              </a:spcAft>
              <a:defRPr kern="1200">
                <a:solidFill>
                  <a:schemeClr val="tx1"/>
                </a:solidFill>
                <a:latin typeface="Arial" charset="0"/>
                <a:ea typeface="+mn-ea"/>
                <a:cs typeface="Arial" charset="0"/>
              </a:defRPr>
            </a:lvl4pPr>
            <a:lvl5pPr marL="1828800" algn="l"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928B5AA-529F-49C6-8CD7-73EF8CC36518}" type="slidenum">
              <a:rPr lang="en-US" smtClean="0">
                <a:solidFill>
                  <a:srgbClr val="000000"/>
                </a:solidFill>
                <a:cs typeface="Arial"/>
              </a:rPr>
              <a:pPr/>
              <a:t>16</a:t>
            </a:fld>
            <a:endParaRPr lang="en-US" dirty="0">
              <a:solidFill>
                <a:srgbClr val="000000"/>
              </a:solidFill>
              <a:cs typeface="Arial"/>
            </a:endParaRPr>
          </a:p>
        </p:txBody>
      </p:sp>
    </p:spTree>
    <p:extLst>
      <p:ext uri="{BB962C8B-B14F-4D97-AF65-F5344CB8AC3E}">
        <p14:creationId xmlns:p14="http://schemas.microsoft.com/office/powerpoint/2010/main" val="1141530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Detachment (AC)</a:t>
            </a:r>
            <a:endParaRPr lang="en-US" dirty="0"/>
          </a:p>
        </p:txBody>
      </p:sp>
      <p:grpSp>
        <p:nvGrpSpPr>
          <p:cNvPr id="5" name="Group 4"/>
          <p:cNvGrpSpPr/>
          <p:nvPr/>
        </p:nvGrpSpPr>
        <p:grpSpPr>
          <a:xfrm>
            <a:off x="939005" y="1676400"/>
            <a:ext cx="6856413" cy="3886200"/>
            <a:chOff x="381000" y="838200"/>
            <a:chExt cx="7848600" cy="4800600"/>
          </a:xfrm>
        </p:grpSpPr>
        <p:graphicFrame>
          <p:nvGraphicFramePr>
            <p:cNvPr id="6" name="Content Placeholder 4"/>
            <p:cNvGraphicFramePr>
              <a:graphicFrameLocks/>
            </p:cNvGraphicFramePr>
            <p:nvPr>
              <p:extLst>
                <p:ext uri="{D42A27DB-BD31-4B8C-83A1-F6EECF244321}">
                  <p14:modId xmlns:p14="http://schemas.microsoft.com/office/powerpoint/2010/main" val="1708575402"/>
                </p:ext>
              </p:extLst>
            </p:nvPr>
          </p:nvGraphicFramePr>
          <p:xfrm>
            <a:off x="381000" y="838200"/>
            <a:ext cx="784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39"/>
            <p:cNvSpPr txBox="1">
              <a:spLocks noChangeArrowheads="1"/>
            </p:cNvSpPr>
            <p:nvPr/>
          </p:nvSpPr>
          <p:spPr bwMode="auto">
            <a:xfrm>
              <a:off x="5381625" y="2386012"/>
              <a:ext cx="438925" cy="38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eaLnBrk="1" hangingPunct="1"/>
              <a:r>
                <a:rPr lang="en-US" sz="1400"/>
                <a:t>51</a:t>
              </a:r>
            </a:p>
          </p:txBody>
        </p:sp>
      </p:grpSp>
      <p:sp>
        <p:nvSpPr>
          <p:cNvPr id="10" name="TextBox 4"/>
          <p:cNvSpPr txBox="1">
            <a:spLocks noChangeArrowheads="1"/>
          </p:cNvSpPr>
          <p:nvPr/>
        </p:nvSpPr>
        <p:spPr bwMode="auto">
          <a:xfrm>
            <a:off x="1600200" y="5177620"/>
            <a:ext cx="548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r" eaLnBrk="0" fontAlgn="base" hangingPunct="0">
              <a:spcBef>
                <a:spcPct val="50000"/>
              </a:spcBef>
              <a:spcAft>
                <a:spcPct val="0"/>
              </a:spcAft>
              <a:defRPr sz="1600">
                <a:solidFill>
                  <a:schemeClr val="tx1"/>
                </a:solidFill>
                <a:latin typeface="Arial" charset="0"/>
                <a:cs typeface="Arial" charset="0"/>
              </a:defRPr>
            </a:lvl6pPr>
            <a:lvl7pPr marL="2971800" indent="-228600" algn="r" eaLnBrk="0" fontAlgn="base" hangingPunct="0">
              <a:spcBef>
                <a:spcPct val="50000"/>
              </a:spcBef>
              <a:spcAft>
                <a:spcPct val="0"/>
              </a:spcAft>
              <a:defRPr sz="1600">
                <a:solidFill>
                  <a:schemeClr val="tx1"/>
                </a:solidFill>
                <a:latin typeface="Arial" charset="0"/>
                <a:cs typeface="Arial" charset="0"/>
              </a:defRPr>
            </a:lvl7pPr>
            <a:lvl8pPr marL="3429000" indent="-228600" algn="r" eaLnBrk="0" fontAlgn="base" hangingPunct="0">
              <a:spcBef>
                <a:spcPct val="50000"/>
              </a:spcBef>
              <a:spcAft>
                <a:spcPct val="0"/>
              </a:spcAft>
              <a:defRPr sz="1600">
                <a:solidFill>
                  <a:schemeClr val="tx1"/>
                </a:solidFill>
                <a:latin typeface="Arial" charset="0"/>
                <a:cs typeface="Arial" charset="0"/>
              </a:defRPr>
            </a:lvl8pPr>
            <a:lvl9pPr marL="3886200" indent="-228600" algn="r" eaLnBrk="0" fontAlgn="base" hangingPunct="0">
              <a:spcBef>
                <a:spcPct val="50000"/>
              </a:spcBef>
              <a:spcAft>
                <a:spcPct val="0"/>
              </a:spcAft>
              <a:defRPr sz="1600">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b="1" dirty="0"/>
              <a:t>Active </a:t>
            </a:r>
            <a:r>
              <a:rPr lang="en-US" b="1" dirty="0" smtClean="0"/>
              <a:t>Component </a:t>
            </a:r>
            <a:r>
              <a:rPr lang="en-US" b="1" dirty="0"/>
              <a:t>CA detachments belong to the MEF Headquarters Group (MHG</a:t>
            </a:r>
            <a:r>
              <a:rPr lang="en-US" b="1" dirty="0" smtClean="0"/>
              <a:t>)</a:t>
            </a:r>
          </a:p>
          <a:p>
            <a:pPr marL="285750" indent="-285750" eaLnBrk="1" hangingPunct="1">
              <a:buFont typeface="Arial" panose="020B0604020202020204" pitchFamily="34" charset="0"/>
              <a:buChar char="•"/>
            </a:pPr>
            <a:r>
              <a:rPr lang="en-US" b="1" dirty="0"/>
              <a:t>Currently II </a:t>
            </a:r>
            <a:r>
              <a:rPr lang="en-US" b="1" dirty="0" smtClean="0"/>
              <a:t>MEF CA </a:t>
            </a:r>
            <a:r>
              <a:rPr lang="en-US" b="1" dirty="0" err="1"/>
              <a:t>Det</a:t>
            </a:r>
            <a:r>
              <a:rPr lang="en-US" b="1" dirty="0"/>
              <a:t> has ASRs of zero for </a:t>
            </a:r>
            <a:r>
              <a:rPr lang="en-US" b="1" dirty="0" smtClean="0"/>
              <a:t>officers</a:t>
            </a:r>
            <a:endParaRPr lang="en-US" b="1" dirty="0"/>
          </a:p>
        </p:txBody>
      </p:sp>
      <p:cxnSp>
        <p:nvCxnSpPr>
          <p:cNvPr id="12" name="Straight Connector 11"/>
          <p:cNvCxnSpPr/>
          <p:nvPr/>
        </p:nvCxnSpPr>
        <p:spPr>
          <a:xfrm>
            <a:off x="4359954" y="2371969"/>
            <a:ext cx="0" cy="246251"/>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367211" y="1838569"/>
            <a:ext cx="0" cy="246251"/>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4"/>
          <p:cNvSpPr>
            <a:spLocks noChangeAspect="1" noChangeArrowheads="1"/>
          </p:cNvSpPr>
          <p:nvPr/>
        </p:nvSpPr>
        <p:spPr bwMode="auto">
          <a:xfrm>
            <a:off x="3851954" y="2011697"/>
            <a:ext cx="1016001" cy="439549"/>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400" b="1" dirty="0" smtClean="0">
                <a:solidFill>
                  <a:srgbClr val="FFFF00"/>
                </a:solidFill>
                <a:latin typeface="+mn-lt"/>
              </a:rPr>
              <a:t>G3 - FECC</a:t>
            </a:r>
            <a:endParaRPr lang="en-US" sz="1400" b="1" dirty="0">
              <a:solidFill>
                <a:srgbClr val="FFFF00"/>
              </a:solidFill>
              <a:latin typeface="+mn-lt"/>
            </a:endParaRPr>
          </a:p>
        </p:txBody>
      </p:sp>
      <p:sp>
        <p:nvSpPr>
          <p:cNvPr id="15" name="Rectangle 14"/>
          <p:cNvSpPr>
            <a:spLocks noChangeAspect="1" noChangeArrowheads="1"/>
          </p:cNvSpPr>
          <p:nvPr/>
        </p:nvSpPr>
        <p:spPr bwMode="auto">
          <a:xfrm>
            <a:off x="3859211" y="1413568"/>
            <a:ext cx="1016001" cy="439549"/>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400" b="1" dirty="0" smtClean="0">
                <a:solidFill>
                  <a:srgbClr val="FFFF00"/>
                </a:solidFill>
                <a:latin typeface="+mn-lt"/>
              </a:rPr>
              <a:t>MEF</a:t>
            </a:r>
            <a:endParaRPr lang="en-US" sz="1400" b="1" dirty="0">
              <a:solidFill>
                <a:srgbClr val="FFFF00"/>
              </a:solidFill>
              <a:latin typeface="+mn-lt"/>
            </a:endParaRPr>
          </a:p>
        </p:txBody>
      </p:sp>
      <p:sp>
        <p:nvSpPr>
          <p:cNvPr id="3" name="Slide Number Placeholder 2"/>
          <p:cNvSpPr>
            <a:spLocks noGrp="1"/>
          </p:cNvSpPr>
          <p:nvPr>
            <p:ph type="sldNum" sz="quarter" idx="12"/>
          </p:nvPr>
        </p:nvSpPr>
        <p:spPr/>
        <p:txBody>
          <a:bodyPr/>
          <a:lstStyle/>
          <a:p>
            <a:fld id="{2928B5AA-529F-49C6-8CD7-73EF8CC36518}" type="slidenum">
              <a:rPr lang="en-US" smtClean="0"/>
              <a:pPr/>
              <a:t>17</a:t>
            </a:fld>
            <a:endParaRPr lang="en-US" dirty="0"/>
          </a:p>
        </p:txBody>
      </p:sp>
    </p:spTree>
    <p:extLst>
      <p:ext uri="{BB962C8B-B14F-4D97-AF65-F5344CB8AC3E}">
        <p14:creationId xmlns:p14="http://schemas.microsoft.com/office/powerpoint/2010/main" val="2804359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6"/>
          <p:cNvSpPr>
            <a:spLocks noChangeAspect="1" noChangeArrowheads="1"/>
          </p:cNvSpPr>
          <p:nvPr/>
        </p:nvSpPr>
        <p:spPr bwMode="auto">
          <a:xfrm>
            <a:off x="2109106" y="2743200"/>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4</a:t>
            </a:r>
            <a:r>
              <a:rPr lang="en-US" sz="1100" b="1" baseline="30000">
                <a:solidFill>
                  <a:srgbClr val="FFFF00"/>
                </a:solidFill>
                <a:latin typeface="Tahoma" pitchFamily="34" charset="0"/>
                <a:cs typeface="Tahoma" pitchFamily="34" charset="0"/>
              </a:rPr>
              <a:t>th</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p>
        </p:txBody>
      </p:sp>
      <p:sp>
        <p:nvSpPr>
          <p:cNvPr id="2" name="Title 1"/>
          <p:cNvSpPr>
            <a:spLocks noGrp="1"/>
          </p:cNvSpPr>
          <p:nvPr>
            <p:ph type="title"/>
          </p:nvPr>
        </p:nvSpPr>
        <p:spPr/>
        <p:txBody>
          <a:bodyPr/>
          <a:lstStyle/>
          <a:p>
            <a:r>
              <a:rPr lang="en-US" dirty="0" smtClean="0"/>
              <a:t>Additional CA Billets</a:t>
            </a:r>
            <a:endParaRPr lang="en-US" dirty="0"/>
          </a:p>
        </p:txBody>
      </p:sp>
      <p:sp>
        <p:nvSpPr>
          <p:cNvPr id="3" name="Slide Number Placeholder 2"/>
          <p:cNvSpPr>
            <a:spLocks noGrp="1"/>
          </p:cNvSpPr>
          <p:nvPr>
            <p:ph type="sldNum" sz="quarter" idx="4294967295"/>
          </p:nvPr>
        </p:nvSpPr>
        <p:spPr>
          <a:xfrm>
            <a:off x="8077200" y="6400800"/>
            <a:ext cx="1006475" cy="238926"/>
          </a:xfrm>
          <a:prstGeom prst="bracketPair">
            <a:avLst>
              <a:gd name="adj" fmla="val 17949"/>
            </a:avLst>
          </a:prstGeom>
        </p:spPr>
        <p:txBody>
          <a:bodyPr/>
          <a:lstStyle/>
          <a:p>
            <a:fld id="{2928B5AA-529F-49C6-8CD7-73EF8CC36518}" type="slidenum">
              <a:rPr lang="en-US" smtClean="0"/>
              <a:pPr/>
              <a:t>18</a:t>
            </a:fld>
            <a:endParaRPr lang="en-US" dirty="0"/>
          </a:p>
        </p:txBody>
      </p:sp>
      <p:sp>
        <p:nvSpPr>
          <p:cNvPr id="6" name="Rectangle 2"/>
          <p:cNvSpPr>
            <a:spLocks noChangeAspect="1" noChangeArrowheads="1"/>
          </p:cNvSpPr>
          <p:nvPr/>
        </p:nvSpPr>
        <p:spPr bwMode="auto">
          <a:xfrm>
            <a:off x="555624" y="1371600"/>
            <a:ext cx="1843088" cy="5794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400" b="1" dirty="0">
                <a:solidFill>
                  <a:srgbClr val="FFFF00"/>
                </a:solidFill>
                <a:latin typeface="Tahoma" pitchFamily="34" charset="0"/>
                <a:cs typeface="Tahoma" pitchFamily="34" charset="0"/>
              </a:rPr>
              <a:t>III MEF</a:t>
            </a:r>
          </a:p>
          <a:p>
            <a:pPr algn="ctr" eaLnBrk="0" hangingPunct="0"/>
            <a:r>
              <a:rPr lang="en-US" sz="1400" b="1" dirty="0">
                <a:solidFill>
                  <a:srgbClr val="FFFF00"/>
                </a:solidFill>
                <a:latin typeface="Tahoma" pitchFamily="34" charset="0"/>
                <a:cs typeface="Tahoma" pitchFamily="34" charset="0"/>
              </a:rPr>
              <a:t>2/1/0/0</a:t>
            </a:r>
          </a:p>
        </p:txBody>
      </p:sp>
      <p:sp>
        <p:nvSpPr>
          <p:cNvPr id="8" name="Rectangle 30"/>
          <p:cNvSpPr>
            <a:spLocks noChangeAspect="1" noChangeArrowheads="1"/>
          </p:cNvSpPr>
          <p:nvPr/>
        </p:nvSpPr>
        <p:spPr bwMode="auto">
          <a:xfrm>
            <a:off x="1585912" y="1676400"/>
            <a:ext cx="1843088" cy="5794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400" b="1">
                <a:solidFill>
                  <a:srgbClr val="FFFF00"/>
                </a:solidFill>
                <a:latin typeface="Tahoma" pitchFamily="34" charset="0"/>
                <a:cs typeface="Tahoma" pitchFamily="34" charset="0"/>
              </a:rPr>
              <a:t>II MEF</a:t>
            </a:r>
          </a:p>
          <a:p>
            <a:pPr algn="ctr" eaLnBrk="0" hangingPunct="0"/>
            <a:r>
              <a:rPr lang="en-US" sz="1400" b="1">
                <a:solidFill>
                  <a:srgbClr val="FFFF00"/>
                </a:solidFill>
                <a:latin typeface="Tahoma" pitchFamily="34" charset="0"/>
                <a:cs typeface="Tahoma" pitchFamily="34" charset="0"/>
              </a:rPr>
              <a:t>2/1/0/0</a:t>
            </a:r>
          </a:p>
        </p:txBody>
      </p:sp>
      <p:sp>
        <p:nvSpPr>
          <p:cNvPr id="9" name="Rectangle 31"/>
          <p:cNvSpPr>
            <a:spLocks noChangeAspect="1" noChangeArrowheads="1"/>
          </p:cNvSpPr>
          <p:nvPr/>
        </p:nvSpPr>
        <p:spPr bwMode="auto">
          <a:xfrm>
            <a:off x="2576512" y="1981200"/>
            <a:ext cx="1843088" cy="5794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400" b="1" dirty="0">
                <a:solidFill>
                  <a:srgbClr val="FFFF00"/>
                </a:solidFill>
                <a:latin typeface="Tahoma" pitchFamily="34" charset="0"/>
                <a:cs typeface="Tahoma" pitchFamily="34" charset="0"/>
              </a:rPr>
              <a:t>I MEF</a:t>
            </a:r>
          </a:p>
          <a:p>
            <a:pPr algn="ctr" eaLnBrk="0" hangingPunct="0"/>
            <a:r>
              <a:rPr lang="en-US" sz="1400" b="1" dirty="0">
                <a:solidFill>
                  <a:srgbClr val="FFFF00"/>
                </a:solidFill>
                <a:latin typeface="Tahoma" pitchFamily="34" charset="0"/>
                <a:cs typeface="Tahoma" pitchFamily="34" charset="0"/>
              </a:rPr>
              <a:t>2/1/0/0</a:t>
            </a:r>
          </a:p>
        </p:txBody>
      </p:sp>
      <p:sp>
        <p:nvSpPr>
          <p:cNvPr id="10" name="Text Box 32"/>
          <p:cNvSpPr txBox="1">
            <a:spLocks noChangeArrowheads="1"/>
          </p:cNvSpPr>
          <p:nvPr/>
        </p:nvSpPr>
        <p:spPr bwMode="auto">
          <a:xfrm>
            <a:off x="4639358" y="1524000"/>
            <a:ext cx="4276042" cy="830997"/>
          </a:xfrm>
          <a:prstGeom prst="rect">
            <a:avLst/>
          </a:prstGeom>
          <a:solidFill>
            <a:schemeClr val="bg1">
              <a:lumMod val="85000"/>
            </a:schemeClr>
          </a:solidFill>
          <a:ln w="9525">
            <a:solidFill>
              <a:schemeClr val="tx1"/>
            </a:solidFill>
            <a:miter lim="800000"/>
            <a:headEnd/>
            <a:tailEnd/>
          </a:ln>
        </p:spPr>
        <p:txBody>
          <a:bodyPr wrap="square">
            <a:spAutoFit/>
          </a:bodyPr>
          <a:lstStyle/>
          <a:p>
            <a:pPr>
              <a:defRPr/>
            </a:pPr>
            <a:r>
              <a:rPr lang="en-US" sz="1600" dirty="0" smtClean="0">
                <a:latin typeface="+mn-lt"/>
              </a:rPr>
              <a:t>G3 CMO Planners: (1) LtCol </a:t>
            </a:r>
            <a:r>
              <a:rPr lang="en-US" sz="1600" dirty="0">
                <a:latin typeface="+mn-lt"/>
              </a:rPr>
              <a:t>and </a:t>
            </a:r>
            <a:r>
              <a:rPr lang="en-US" sz="1600" dirty="0" smtClean="0">
                <a:latin typeface="+mn-lt"/>
              </a:rPr>
              <a:t>(1) </a:t>
            </a:r>
            <a:r>
              <a:rPr lang="en-US" sz="1600" dirty="0">
                <a:latin typeface="+mn-lt"/>
              </a:rPr>
              <a:t>GySgt </a:t>
            </a:r>
            <a:r>
              <a:rPr lang="en-US" sz="1600" dirty="0" smtClean="0">
                <a:latin typeface="+mn-lt"/>
              </a:rPr>
              <a:t> Liaison Group:        (1) LtCol and (1) GySgt  CA Liaison Officer:  (1) Major </a:t>
            </a:r>
          </a:p>
        </p:txBody>
      </p:sp>
      <p:sp>
        <p:nvSpPr>
          <p:cNvPr id="11" name="Rectangle 33"/>
          <p:cNvSpPr>
            <a:spLocks noChangeAspect="1" noChangeArrowheads="1"/>
          </p:cNvSpPr>
          <p:nvPr/>
        </p:nvSpPr>
        <p:spPr bwMode="auto">
          <a:xfrm>
            <a:off x="3733800" y="2765531"/>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7</a:t>
            </a:r>
            <a:r>
              <a:rPr lang="en-US" sz="1100" b="1" baseline="30000">
                <a:solidFill>
                  <a:srgbClr val="FFFF00"/>
                </a:solidFill>
                <a:latin typeface="Tahoma" pitchFamily="34" charset="0"/>
                <a:cs typeface="Tahoma" pitchFamily="34" charset="0"/>
              </a:rPr>
              <a:t>th</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p>
        </p:txBody>
      </p:sp>
      <p:sp>
        <p:nvSpPr>
          <p:cNvPr id="13" name="Rectangle 35"/>
          <p:cNvSpPr>
            <a:spLocks noChangeAspect="1" noChangeArrowheads="1"/>
          </p:cNvSpPr>
          <p:nvPr/>
        </p:nvSpPr>
        <p:spPr bwMode="auto">
          <a:xfrm>
            <a:off x="2507456" y="3037394"/>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5</a:t>
            </a:r>
            <a:r>
              <a:rPr lang="en-US" sz="1100" b="1" baseline="30000">
                <a:solidFill>
                  <a:srgbClr val="FFFF00"/>
                </a:solidFill>
                <a:latin typeface="Tahoma" pitchFamily="34" charset="0"/>
                <a:cs typeface="Tahoma" pitchFamily="34" charset="0"/>
              </a:rPr>
              <a:t>th</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p>
        </p:txBody>
      </p:sp>
      <p:sp>
        <p:nvSpPr>
          <p:cNvPr id="17" name="Rectangle 39"/>
          <p:cNvSpPr>
            <a:spLocks noChangeAspect="1" noChangeArrowheads="1"/>
          </p:cNvSpPr>
          <p:nvPr/>
        </p:nvSpPr>
        <p:spPr bwMode="auto">
          <a:xfrm>
            <a:off x="555625" y="2743200"/>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1</a:t>
            </a:r>
            <a:r>
              <a:rPr lang="en-US" sz="1100" b="1" baseline="30000" dirty="0">
                <a:solidFill>
                  <a:srgbClr val="FFFF00"/>
                </a:solidFill>
                <a:latin typeface="Tahoma" pitchFamily="34" charset="0"/>
                <a:cs typeface="Tahoma" pitchFamily="34" charset="0"/>
              </a:rPr>
              <a:t>st</a:t>
            </a:r>
            <a:r>
              <a:rPr lang="en-US" sz="1100" b="1" dirty="0">
                <a:solidFill>
                  <a:srgbClr val="FFFF00"/>
                </a:solidFill>
                <a:latin typeface="Tahoma" pitchFamily="34" charset="0"/>
                <a:cs typeface="Tahoma" pitchFamily="34" charset="0"/>
              </a:rPr>
              <a:t> MAR</a:t>
            </a:r>
          </a:p>
          <a:p>
            <a:pPr algn="ctr" eaLnBrk="0" hangingPunct="0"/>
            <a:r>
              <a:rPr lang="en-US" sz="1100" b="1" dirty="0">
                <a:solidFill>
                  <a:srgbClr val="FFFF00"/>
                </a:solidFill>
                <a:latin typeface="Tahoma" pitchFamily="34" charset="0"/>
                <a:cs typeface="Tahoma" pitchFamily="34" charset="0"/>
              </a:rPr>
              <a:t>1/1/0/0</a:t>
            </a:r>
            <a:endParaRPr lang="en-US" sz="1100" dirty="0">
              <a:solidFill>
                <a:srgbClr val="FFFF00"/>
              </a:solidFill>
              <a:latin typeface="Tahoma" pitchFamily="34" charset="0"/>
              <a:cs typeface="Tahoma" pitchFamily="34" charset="0"/>
            </a:endParaRPr>
          </a:p>
        </p:txBody>
      </p:sp>
      <p:sp>
        <p:nvSpPr>
          <p:cNvPr id="18" name="Text Box 40"/>
          <p:cNvSpPr txBox="1">
            <a:spLocks noChangeArrowheads="1"/>
          </p:cNvSpPr>
          <p:nvPr/>
        </p:nvSpPr>
        <p:spPr bwMode="auto">
          <a:xfrm>
            <a:off x="5285694" y="3017150"/>
            <a:ext cx="3629706" cy="338554"/>
          </a:xfrm>
          <a:prstGeom prst="rect">
            <a:avLst/>
          </a:prstGeom>
          <a:solidFill>
            <a:schemeClr val="bg1">
              <a:lumMod val="85000"/>
            </a:schemeClr>
          </a:solidFill>
          <a:ln w="9525">
            <a:solidFill>
              <a:schemeClr val="tx1"/>
            </a:solidFill>
            <a:miter lim="800000"/>
            <a:headEnd/>
            <a:tailEnd/>
          </a:ln>
        </p:spPr>
        <p:txBody>
          <a:bodyPr wrap="square">
            <a:spAutoFit/>
          </a:bodyPr>
          <a:lstStyle/>
          <a:p>
            <a:pPr>
              <a:defRPr/>
            </a:pPr>
            <a:r>
              <a:rPr lang="en-US" sz="1600" dirty="0">
                <a:latin typeface="+mn-lt"/>
              </a:rPr>
              <a:t>1 Maj and 1 GySgt in </a:t>
            </a:r>
            <a:r>
              <a:rPr lang="en-US" sz="1600" dirty="0" smtClean="0">
                <a:latin typeface="+mn-lt"/>
              </a:rPr>
              <a:t>Regt S-3</a:t>
            </a:r>
            <a:endParaRPr lang="en-US" sz="1600" dirty="0">
              <a:latin typeface="+mn-lt"/>
            </a:endParaRPr>
          </a:p>
        </p:txBody>
      </p:sp>
      <p:sp>
        <p:nvSpPr>
          <p:cNvPr id="21" name="Rectangle 44"/>
          <p:cNvSpPr>
            <a:spLocks noChangeAspect="1" noChangeArrowheads="1"/>
          </p:cNvSpPr>
          <p:nvPr/>
        </p:nvSpPr>
        <p:spPr bwMode="auto">
          <a:xfrm>
            <a:off x="555625" y="4114800"/>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22</a:t>
            </a:r>
            <a:r>
              <a:rPr lang="en-US" sz="1100" b="1" baseline="30000" dirty="0">
                <a:solidFill>
                  <a:srgbClr val="FFFF00"/>
                </a:solidFill>
                <a:latin typeface="Tahoma" pitchFamily="34" charset="0"/>
                <a:cs typeface="Tahoma" pitchFamily="34" charset="0"/>
              </a:rPr>
              <a:t>th</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b="1" dirty="0">
              <a:solidFill>
                <a:srgbClr val="FFFF00"/>
              </a:solidFill>
              <a:latin typeface="Tahoma" pitchFamily="34" charset="0"/>
              <a:cs typeface="Tahoma" pitchFamily="34" charset="0"/>
            </a:endParaRPr>
          </a:p>
        </p:txBody>
      </p:sp>
      <p:sp>
        <p:nvSpPr>
          <p:cNvPr id="22" name="Rectangle 45"/>
          <p:cNvSpPr>
            <a:spLocks noChangeAspect="1" noChangeArrowheads="1"/>
          </p:cNvSpPr>
          <p:nvPr/>
        </p:nvSpPr>
        <p:spPr bwMode="auto">
          <a:xfrm>
            <a:off x="3735614" y="4116322"/>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31</a:t>
            </a:r>
            <a:r>
              <a:rPr lang="en-US" sz="1100" b="1" baseline="30000" dirty="0">
                <a:solidFill>
                  <a:srgbClr val="FFFF00"/>
                </a:solidFill>
                <a:latin typeface="Tahoma" pitchFamily="34" charset="0"/>
                <a:cs typeface="Tahoma" pitchFamily="34" charset="0"/>
              </a:rPr>
              <a:t>st</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b="1" dirty="0">
              <a:solidFill>
                <a:srgbClr val="FFFF00"/>
              </a:solidFill>
              <a:latin typeface="Tahoma" pitchFamily="34" charset="0"/>
              <a:cs typeface="Tahoma" pitchFamily="34" charset="0"/>
            </a:endParaRPr>
          </a:p>
        </p:txBody>
      </p:sp>
      <p:sp>
        <p:nvSpPr>
          <p:cNvPr id="25" name="Rectangle 48"/>
          <p:cNvSpPr>
            <a:spLocks noChangeAspect="1" noChangeArrowheads="1"/>
          </p:cNvSpPr>
          <p:nvPr/>
        </p:nvSpPr>
        <p:spPr bwMode="auto">
          <a:xfrm>
            <a:off x="2134280" y="4116042"/>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11</a:t>
            </a:r>
            <a:r>
              <a:rPr lang="en-US" sz="1100" b="1" baseline="30000" dirty="0">
                <a:solidFill>
                  <a:srgbClr val="FFFF00"/>
                </a:solidFill>
                <a:latin typeface="Tahoma" pitchFamily="34" charset="0"/>
                <a:cs typeface="Tahoma" pitchFamily="34" charset="0"/>
              </a:rPr>
              <a:t>th</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dirty="0">
              <a:solidFill>
                <a:srgbClr val="FFFF00"/>
              </a:solidFill>
              <a:latin typeface="Tahoma" pitchFamily="34" charset="0"/>
              <a:cs typeface="Tahoma" pitchFamily="34" charset="0"/>
            </a:endParaRPr>
          </a:p>
        </p:txBody>
      </p:sp>
      <p:sp>
        <p:nvSpPr>
          <p:cNvPr id="26" name="Text Box 49"/>
          <p:cNvSpPr txBox="1">
            <a:spLocks noChangeArrowheads="1"/>
          </p:cNvSpPr>
          <p:nvPr/>
        </p:nvSpPr>
        <p:spPr bwMode="auto">
          <a:xfrm>
            <a:off x="5285694" y="4339305"/>
            <a:ext cx="3629706" cy="338554"/>
          </a:xfrm>
          <a:prstGeom prst="rect">
            <a:avLst/>
          </a:prstGeom>
          <a:solidFill>
            <a:schemeClr val="bg1">
              <a:lumMod val="85000"/>
            </a:schemeClr>
          </a:solidFill>
          <a:ln w="9525">
            <a:solidFill>
              <a:schemeClr val="tx1"/>
            </a:solidFill>
            <a:miter lim="800000"/>
            <a:headEnd/>
            <a:tailEnd/>
          </a:ln>
        </p:spPr>
        <p:txBody>
          <a:bodyPr wrap="square">
            <a:spAutoFit/>
          </a:bodyPr>
          <a:lstStyle/>
          <a:p>
            <a:pPr>
              <a:defRPr/>
            </a:pPr>
            <a:r>
              <a:rPr lang="en-US" sz="1600" dirty="0">
                <a:latin typeface="+mn-lt"/>
              </a:rPr>
              <a:t>1 GySgt per MEU in </a:t>
            </a:r>
            <a:r>
              <a:rPr lang="en-US" sz="1600" dirty="0" smtClean="0">
                <a:latin typeface="+mn-lt"/>
              </a:rPr>
              <a:t>S3</a:t>
            </a:r>
            <a:endParaRPr lang="en-US" sz="1600" dirty="0">
              <a:latin typeface="+mn-lt"/>
            </a:endParaRPr>
          </a:p>
        </p:txBody>
      </p:sp>
      <p:sp>
        <p:nvSpPr>
          <p:cNvPr id="27" name="Rectangle 48"/>
          <p:cNvSpPr>
            <a:spLocks noChangeAspect="1" noChangeArrowheads="1"/>
          </p:cNvSpPr>
          <p:nvPr/>
        </p:nvSpPr>
        <p:spPr bwMode="auto">
          <a:xfrm>
            <a:off x="533400" y="5427077"/>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smtClean="0">
                <a:solidFill>
                  <a:srgbClr val="FFFF00"/>
                </a:solidFill>
                <a:latin typeface="Tahoma" pitchFamily="34" charset="0"/>
                <a:cs typeface="Tahoma" pitchFamily="34" charset="0"/>
              </a:rPr>
              <a:t>MCTOG</a:t>
            </a:r>
            <a:endParaRPr lang="en-US" sz="1100" b="1" dirty="0">
              <a:solidFill>
                <a:srgbClr val="FFFF00"/>
              </a:solidFill>
              <a:latin typeface="Tahoma" pitchFamily="34" charset="0"/>
              <a:cs typeface="Tahoma" pitchFamily="34" charset="0"/>
            </a:endParaRPr>
          </a:p>
          <a:p>
            <a:pPr algn="ctr" eaLnBrk="0" hangingPunct="0"/>
            <a:r>
              <a:rPr lang="en-US" sz="1100" b="1" dirty="0" smtClean="0">
                <a:solidFill>
                  <a:srgbClr val="FFFF00"/>
                </a:solidFill>
                <a:latin typeface="Tahoma" pitchFamily="34" charset="0"/>
                <a:cs typeface="Tahoma" pitchFamily="34" charset="0"/>
              </a:rPr>
              <a:t>0/4/0/0</a:t>
            </a:r>
            <a:endParaRPr lang="en-US" sz="1100" dirty="0">
              <a:solidFill>
                <a:srgbClr val="FFFF00"/>
              </a:solidFill>
              <a:latin typeface="Tahoma" pitchFamily="34" charset="0"/>
              <a:cs typeface="Tahoma" pitchFamily="34" charset="0"/>
            </a:endParaRPr>
          </a:p>
        </p:txBody>
      </p:sp>
      <p:sp>
        <p:nvSpPr>
          <p:cNvPr id="20" name="Rectangle 43"/>
          <p:cNvSpPr>
            <a:spLocks noChangeAspect="1" noChangeArrowheads="1"/>
          </p:cNvSpPr>
          <p:nvPr/>
        </p:nvSpPr>
        <p:spPr bwMode="auto">
          <a:xfrm>
            <a:off x="936624" y="4420843"/>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24</a:t>
            </a:r>
            <a:r>
              <a:rPr lang="en-US" sz="1100" b="1" baseline="30000" dirty="0">
                <a:solidFill>
                  <a:srgbClr val="FFFF00"/>
                </a:solidFill>
                <a:latin typeface="Tahoma" pitchFamily="34" charset="0"/>
                <a:cs typeface="Tahoma" pitchFamily="34" charset="0"/>
              </a:rPr>
              <a:t>th</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b="1" dirty="0">
              <a:solidFill>
                <a:srgbClr val="FFFF00"/>
              </a:solidFill>
              <a:latin typeface="Tahoma" pitchFamily="34" charset="0"/>
              <a:cs typeface="Tahoma" pitchFamily="34" charset="0"/>
            </a:endParaRPr>
          </a:p>
        </p:txBody>
      </p:sp>
      <p:sp>
        <p:nvSpPr>
          <p:cNvPr id="19" name="Rectangle 42"/>
          <p:cNvSpPr>
            <a:spLocks noChangeAspect="1" noChangeArrowheads="1"/>
          </p:cNvSpPr>
          <p:nvPr/>
        </p:nvSpPr>
        <p:spPr bwMode="auto">
          <a:xfrm>
            <a:off x="1317627" y="4705117"/>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26</a:t>
            </a:r>
            <a:r>
              <a:rPr lang="en-US" sz="1100" b="1" baseline="30000" dirty="0">
                <a:solidFill>
                  <a:srgbClr val="FFFF00"/>
                </a:solidFill>
                <a:latin typeface="Tahoma" pitchFamily="34" charset="0"/>
                <a:cs typeface="Tahoma" pitchFamily="34" charset="0"/>
              </a:rPr>
              <a:t>th</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b="1" dirty="0">
              <a:solidFill>
                <a:srgbClr val="FFFF00"/>
              </a:solidFill>
              <a:latin typeface="Tahoma" pitchFamily="34" charset="0"/>
              <a:cs typeface="Tahoma" pitchFamily="34" charset="0"/>
            </a:endParaRPr>
          </a:p>
        </p:txBody>
      </p:sp>
      <p:sp>
        <p:nvSpPr>
          <p:cNvPr id="24" name="Rectangle 47"/>
          <p:cNvSpPr>
            <a:spLocks noChangeAspect="1" noChangeArrowheads="1"/>
          </p:cNvSpPr>
          <p:nvPr/>
        </p:nvSpPr>
        <p:spPr bwMode="auto">
          <a:xfrm>
            <a:off x="2505755" y="4420842"/>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13</a:t>
            </a:r>
            <a:r>
              <a:rPr lang="en-US" sz="1100" b="1" baseline="30000" dirty="0">
                <a:solidFill>
                  <a:srgbClr val="FFFF00"/>
                </a:solidFill>
                <a:latin typeface="Tahoma" pitchFamily="34" charset="0"/>
                <a:cs typeface="Tahoma" pitchFamily="34" charset="0"/>
              </a:rPr>
              <a:t>th</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dirty="0">
              <a:solidFill>
                <a:srgbClr val="FFFF00"/>
              </a:solidFill>
              <a:latin typeface="Tahoma" pitchFamily="34" charset="0"/>
              <a:cs typeface="Tahoma" pitchFamily="34" charset="0"/>
            </a:endParaRPr>
          </a:p>
        </p:txBody>
      </p:sp>
      <p:sp>
        <p:nvSpPr>
          <p:cNvPr id="23" name="Rectangle 46"/>
          <p:cNvSpPr>
            <a:spLocks noChangeAspect="1" noChangeArrowheads="1"/>
          </p:cNvSpPr>
          <p:nvPr/>
        </p:nvSpPr>
        <p:spPr bwMode="auto">
          <a:xfrm>
            <a:off x="2870200" y="4705117"/>
            <a:ext cx="1092200"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a:solidFill>
                  <a:srgbClr val="FFFF00"/>
                </a:solidFill>
                <a:latin typeface="Tahoma" pitchFamily="34" charset="0"/>
                <a:cs typeface="Tahoma" pitchFamily="34" charset="0"/>
              </a:rPr>
              <a:t>15</a:t>
            </a:r>
            <a:r>
              <a:rPr lang="en-US" sz="1100" b="1" baseline="30000" dirty="0">
                <a:solidFill>
                  <a:srgbClr val="FFFF00"/>
                </a:solidFill>
                <a:latin typeface="Tahoma" pitchFamily="34" charset="0"/>
                <a:cs typeface="Tahoma" pitchFamily="34" charset="0"/>
              </a:rPr>
              <a:t>th</a:t>
            </a:r>
            <a:r>
              <a:rPr lang="en-US" sz="1100" b="1" dirty="0">
                <a:solidFill>
                  <a:srgbClr val="FFFF00"/>
                </a:solidFill>
                <a:latin typeface="Tahoma" pitchFamily="34" charset="0"/>
                <a:cs typeface="Tahoma" pitchFamily="34" charset="0"/>
              </a:rPr>
              <a:t> MEU</a:t>
            </a:r>
          </a:p>
          <a:p>
            <a:pPr algn="ctr" eaLnBrk="0" hangingPunct="0"/>
            <a:r>
              <a:rPr lang="en-US" sz="1100" b="1" dirty="0" smtClean="0">
                <a:solidFill>
                  <a:srgbClr val="FFFF00"/>
                </a:solidFill>
                <a:latin typeface="Tahoma" pitchFamily="34" charset="0"/>
                <a:cs typeface="Tahoma" pitchFamily="34" charset="0"/>
              </a:rPr>
              <a:t>0/1/0/0</a:t>
            </a:r>
            <a:endParaRPr lang="en-US" sz="1100" dirty="0">
              <a:solidFill>
                <a:srgbClr val="FFFF00"/>
              </a:solidFill>
              <a:latin typeface="Tahoma" pitchFamily="34" charset="0"/>
              <a:cs typeface="Tahoma" pitchFamily="34" charset="0"/>
            </a:endParaRPr>
          </a:p>
        </p:txBody>
      </p:sp>
      <p:sp>
        <p:nvSpPr>
          <p:cNvPr id="16" name="Rectangle 38"/>
          <p:cNvSpPr>
            <a:spLocks noChangeAspect="1" noChangeArrowheads="1"/>
          </p:cNvSpPr>
          <p:nvPr/>
        </p:nvSpPr>
        <p:spPr bwMode="auto">
          <a:xfrm>
            <a:off x="936624" y="3037394"/>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2</a:t>
            </a:r>
            <a:r>
              <a:rPr lang="en-US" sz="1100" b="1" baseline="30000">
                <a:solidFill>
                  <a:srgbClr val="FFFF00"/>
                </a:solidFill>
                <a:latin typeface="Tahoma" pitchFamily="34" charset="0"/>
                <a:cs typeface="Tahoma" pitchFamily="34" charset="0"/>
              </a:rPr>
              <a:t>nd</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endParaRPr lang="en-US" sz="1100">
              <a:solidFill>
                <a:srgbClr val="FFFF00"/>
              </a:solidFill>
              <a:latin typeface="Tahoma" pitchFamily="34" charset="0"/>
              <a:cs typeface="Tahoma" pitchFamily="34" charset="0"/>
            </a:endParaRPr>
          </a:p>
        </p:txBody>
      </p:sp>
      <p:sp>
        <p:nvSpPr>
          <p:cNvPr id="15" name="Rectangle 37"/>
          <p:cNvSpPr>
            <a:spLocks noChangeAspect="1" noChangeArrowheads="1"/>
          </p:cNvSpPr>
          <p:nvPr/>
        </p:nvSpPr>
        <p:spPr bwMode="auto">
          <a:xfrm>
            <a:off x="1306512" y="3375131"/>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3</a:t>
            </a:r>
            <a:r>
              <a:rPr lang="en-US" sz="1100" b="1" baseline="30000">
                <a:solidFill>
                  <a:srgbClr val="FFFF00"/>
                </a:solidFill>
                <a:latin typeface="Tahoma" pitchFamily="34" charset="0"/>
                <a:cs typeface="Tahoma" pitchFamily="34" charset="0"/>
              </a:rPr>
              <a:t>rd</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endParaRPr lang="en-US" sz="1100">
              <a:solidFill>
                <a:srgbClr val="FFFF00"/>
              </a:solidFill>
              <a:latin typeface="Tahoma" pitchFamily="34" charset="0"/>
              <a:cs typeface="Tahoma" pitchFamily="34" charset="0"/>
            </a:endParaRPr>
          </a:p>
        </p:txBody>
      </p:sp>
      <p:sp>
        <p:nvSpPr>
          <p:cNvPr id="12" name="Rectangle 34"/>
          <p:cNvSpPr>
            <a:spLocks noChangeAspect="1" noChangeArrowheads="1"/>
          </p:cNvSpPr>
          <p:nvPr/>
        </p:nvSpPr>
        <p:spPr bwMode="auto">
          <a:xfrm>
            <a:off x="2882900" y="3375131"/>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6</a:t>
            </a:r>
            <a:r>
              <a:rPr lang="en-US" sz="1100" b="1" baseline="30000">
                <a:solidFill>
                  <a:srgbClr val="FFFF00"/>
                </a:solidFill>
                <a:latin typeface="Tahoma" pitchFamily="34" charset="0"/>
                <a:cs typeface="Tahoma" pitchFamily="34" charset="0"/>
              </a:rPr>
              <a:t>th</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p>
        </p:txBody>
      </p:sp>
      <p:sp>
        <p:nvSpPr>
          <p:cNvPr id="7" name="Rectangle 4"/>
          <p:cNvSpPr>
            <a:spLocks noChangeAspect="1" noChangeArrowheads="1"/>
          </p:cNvSpPr>
          <p:nvPr/>
        </p:nvSpPr>
        <p:spPr bwMode="auto">
          <a:xfrm>
            <a:off x="4114800" y="3057918"/>
            <a:ext cx="1092200" cy="503238"/>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a:solidFill>
                  <a:srgbClr val="FFFF00"/>
                </a:solidFill>
                <a:latin typeface="Tahoma" pitchFamily="34" charset="0"/>
                <a:cs typeface="Tahoma" pitchFamily="34" charset="0"/>
              </a:rPr>
              <a:t>8</a:t>
            </a:r>
            <a:r>
              <a:rPr lang="en-US" sz="1100" b="1" baseline="30000">
                <a:solidFill>
                  <a:srgbClr val="FFFF00"/>
                </a:solidFill>
                <a:latin typeface="Tahoma" pitchFamily="34" charset="0"/>
                <a:cs typeface="Tahoma" pitchFamily="34" charset="0"/>
              </a:rPr>
              <a:t>th</a:t>
            </a:r>
            <a:r>
              <a:rPr lang="en-US" sz="1100" b="1">
                <a:solidFill>
                  <a:srgbClr val="FFFF00"/>
                </a:solidFill>
                <a:latin typeface="Tahoma" pitchFamily="34" charset="0"/>
                <a:cs typeface="Tahoma" pitchFamily="34" charset="0"/>
              </a:rPr>
              <a:t> MAR</a:t>
            </a:r>
          </a:p>
          <a:p>
            <a:pPr algn="ctr" eaLnBrk="0" hangingPunct="0"/>
            <a:r>
              <a:rPr lang="en-US" sz="1100" b="1">
                <a:solidFill>
                  <a:srgbClr val="FFFF00"/>
                </a:solidFill>
                <a:latin typeface="Tahoma" pitchFamily="34" charset="0"/>
                <a:cs typeface="Tahoma" pitchFamily="34" charset="0"/>
              </a:rPr>
              <a:t>1/1/0/0</a:t>
            </a:r>
          </a:p>
        </p:txBody>
      </p:sp>
      <p:sp>
        <p:nvSpPr>
          <p:cNvPr id="28" name="Text Box 49"/>
          <p:cNvSpPr txBox="1">
            <a:spLocks noChangeArrowheads="1"/>
          </p:cNvSpPr>
          <p:nvPr/>
        </p:nvSpPr>
        <p:spPr bwMode="auto">
          <a:xfrm>
            <a:off x="5264152" y="5486400"/>
            <a:ext cx="3651248" cy="584775"/>
          </a:xfrm>
          <a:prstGeom prst="rect">
            <a:avLst/>
          </a:prstGeom>
          <a:solidFill>
            <a:schemeClr val="bg1">
              <a:lumMod val="85000"/>
            </a:schemeClr>
          </a:solidFill>
          <a:ln w="9525">
            <a:solidFill>
              <a:schemeClr val="tx1"/>
            </a:solidFill>
            <a:miter lim="800000"/>
            <a:headEnd/>
            <a:tailEnd/>
          </a:ln>
        </p:spPr>
        <p:txBody>
          <a:bodyPr wrap="square">
            <a:spAutoFit/>
          </a:bodyPr>
          <a:lstStyle/>
          <a:p>
            <a:pPr>
              <a:defRPr/>
            </a:pPr>
            <a:r>
              <a:rPr lang="en-US" sz="1600" dirty="0">
                <a:latin typeface="+mn-lt"/>
              </a:rPr>
              <a:t>1 </a:t>
            </a:r>
            <a:r>
              <a:rPr lang="en-US" sz="1600" dirty="0" smtClean="0">
                <a:latin typeface="+mn-lt"/>
              </a:rPr>
              <a:t>GySgt, 2 SSgt, 1 Sgt CA Instructors at MCTOG</a:t>
            </a:r>
            <a:endParaRPr lang="en-US" sz="1600" dirty="0">
              <a:latin typeface="+mn-lt"/>
            </a:endParaRPr>
          </a:p>
        </p:txBody>
      </p:sp>
      <p:sp>
        <p:nvSpPr>
          <p:cNvPr id="29" name="Rectangle 48"/>
          <p:cNvSpPr>
            <a:spLocks noChangeAspect="1" noChangeArrowheads="1"/>
          </p:cNvSpPr>
          <p:nvPr/>
        </p:nvSpPr>
        <p:spPr bwMode="auto">
          <a:xfrm>
            <a:off x="1942308" y="5431423"/>
            <a:ext cx="1454944"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smtClean="0">
                <a:solidFill>
                  <a:srgbClr val="FFFF00"/>
                </a:solidFill>
                <a:latin typeface="Tahoma" pitchFamily="34" charset="0"/>
                <a:cs typeface="Tahoma" pitchFamily="34" charset="0"/>
              </a:rPr>
              <a:t>MARFORAFRICOM</a:t>
            </a:r>
            <a:endParaRPr lang="en-US" sz="1100" b="1" dirty="0">
              <a:solidFill>
                <a:srgbClr val="FFFF00"/>
              </a:solidFill>
              <a:latin typeface="Tahoma" pitchFamily="34" charset="0"/>
              <a:cs typeface="Tahoma" pitchFamily="34" charset="0"/>
            </a:endParaRPr>
          </a:p>
          <a:p>
            <a:pPr algn="ctr" eaLnBrk="0" hangingPunct="0"/>
            <a:r>
              <a:rPr lang="en-US" sz="1100" b="1" dirty="0">
                <a:solidFill>
                  <a:srgbClr val="FFFF00"/>
                </a:solidFill>
                <a:latin typeface="Tahoma" pitchFamily="34" charset="0"/>
                <a:cs typeface="Tahoma" pitchFamily="34" charset="0"/>
              </a:rPr>
              <a:t>1</a:t>
            </a:r>
            <a:r>
              <a:rPr lang="en-US" sz="1100" b="1" dirty="0" smtClean="0">
                <a:solidFill>
                  <a:srgbClr val="FFFF00"/>
                </a:solidFill>
                <a:latin typeface="Tahoma" pitchFamily="34" charset="0"/>
                <a:cs typeface="Tahoma" pitchFamily="34" charset="0"/>
              </a:rPr>
              <a:t>/0/0/0</a:t>
            </a:r>
            <a:endParaRPr lang="en-US" sz="1100" dirty="0">
              <a:solidFill>
                <a:srgbClr val="FFFF00"/>
              </a:solidFill>
              <a:latin typeface="Tahoma" pitchFamily="34" charset="0"/>
              <a:cs typeface="Tahoma" pitchFamily="34" charset="0"/>
            </a:endParaRPr>
          </a:p>
        </p:txBody>
      </p:sp>
      <p:sp>
        <p:nvSpPr>
          <p:cNvPr id="31" name="Rectangle 48"/>
          <p:cNvSpPr>
            <a:spLocks noChangeAspect="1" noChangeArrowheads="1"/>
          </p:cNvSpPr>
          <p:nvPr/>
        </p:nvSpPr>
        <p:spPr bwMode="auto">
          <a:xfrm>
            <a:off x="2646194" y="5678695"/>
            <a:ext cx="1454944" cy="503237"/>
          </a:xfrm>
          <a:prstGeom prst="rect">
            <a:avLst/>
          </a:prstGeom>
          <a:solidFill>
            <a:srgbClr val="FF0000"/>
          </a:solidFill>
          <a:ln w="22225">
            <a:solidFill>
              <a:srgbClr val="000000"/>
            </a:solidFill>
            <a:miter lim="800000"/>
            <a:headEnd/>
            <a:tailEnd/>
          </a:ln>
        </p:spPr>
        <p:txBody>
          <a:bodyPr wrap="none" lIns="65088" tIns="31750" rIns="65088" bIns="31750" anchor="ctr"/>
          <a:lstStyle/>
          <a:p>
            <a:pPr algn="ctr" eaLnBrk="0" hangingPunct="0"/>
            <a:r>
              <a:rPr lang="en-US" sz="1100" b="1" dirty="0" smtClean="0">
                <a:solidFill>
                  <a:srgbClr val="FFFF00"/>
                </a:solidFill>
                <a:latin typeface="Tahoma" pitchFamily="34" charset="0"/>
                <a:cs typeface="Tahoma" pitchFamily="34" charset="0"/>
              </a:rPr>
              <a:t>MARFORSOUTHCOM</a:t>
            </a:r>
            <a:endParaRPr lang="en-US" sz="1100" b="1" dirty="0">
              <a:solidFill>
                <a:srgbClr val="FFFF00"/>
              </a:solidFill>
              <a:latin typeface="Tahoma" pitchFamily="34" charset="0"/>
              <a:cs typeface="Tahoma" pitchFamily="34" charset="0"/>
            </a:endParaRPr>
          </a:p>
          <a:p>
            <a:pPr algn="ctr" eaLnBrk="0" hangingPunct="0"/>
            <a:r>
              <a:rPr lang="en-US" sz="1100" b="1" dirty="0">
                <a:solidFill>
                  <a:srgbClr val="FFFF00"/>
                </a:solidFill>
                <a:latin typeface="Tahoma" pitchFamily="34" charset="0"/>
                <a:cs typeface="Tahoma" pitchFamily="34" charset="0"/>
              </a:rPr>
              <a:t>1</a:t>
            </a:r>
            <a:r>
              <a:rPr lang="en-US" sz="1100" b="1" dirty="0" smtClean="0">
                <a:solidFill>
                  <a:srgbClr val="FFFF00"/>
                </a:solidFill>
                <a:latin typeface="Tahoma" pitchFamily="34" charset="0"/>
                <a:cs typeface="Tahoma" pitchFamily="34" charset="0"/>
              </a:rPr>
              <a:t>/0/0/0</a:t>
            </a:r>
            <a:endParaRPr lang="en-US" sz="1100" dirty="0">
              <a:solidFill>
                <a:srgbClr val="FFFF00"/>
              </a:solidFill>
              <a:latin typeface="Tahoma" pitchFamily="34" charset="0"/>
              <a:cs typeface="Tahoma" pitchFamily="34" charset="0"/>
            </a:endParaRPr>
          </a:p>
        </p:txBody>
      </p:sp>
      <p:sp>
        <p:nvSpPr>
          <p:cNvPr id="32" name="Text Box 49"/>
          <p:cNvSpPr txBox="1">
            <a:spLocks noChangeArrowheads="1"/>
          </p:cNvSpPr>
          <p:nvPr/>
        </p:nvSpPr>
        <p:spPr bwMode="auto">
          <a:xfrm>
            <a:off x="512135" y="6235097"/>
            <a:ext cx="7010400" cy="307777"/>
          </a:xfrm>
          <a:prstGeom prst="rect">
            <a:avLst/>
          </a:prstGeom>
          <a:solidFill>
            <a:srgbClr val="FFFF00"/>
          </a:solidFill>
          <a:ln w="9525">
            <a:solidFill>
              <a:schemeClr val="tx1"/>
            </a:solidFill>
            <a:miter lim="800000"/>
            <a:headEnd/>
            <a:tailEnd/>
          </a:ln>
        </p:spPr>
        <p:txBody>
          <a:bodyPr wrap="square">
            <a:spAutoFit/>
          </a:bodyPr>
          <a:lstStyle/>
          <a:p>
            <a:pPr>
              <a:defRPr/>
            </a:pPr>
            <a:r>
              <a:rPr lang="en-US" sz="1400" b="1" dirty="0" smtClean="0">
                <a:latin typeface="+mn-lt"/>
              </a:rPr>
              <a:t>Majority of billets at the Regt’s and MEUs are filled with untrained Marines.</a:t>
            </a:r>
            <a:endParaRPr lang="en-US" sz="1400" b="1" dirty="0">
              <a:latin typeface="+mn-lt"/>
            </a:endParaRPr>
          </a:p>
        </p:txBody>
      </p:sp>
    </p:spTree>
    <p:extLst>
      <p:ext uri="{BB962C8B-B14F-4D97-AF65-F5344CB8AC3E}">
        <p14:creationId xmlns:p14="http://schemas.microsoft.com/office/powerpoint/2010/main" val="1298102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96000" cy="1295400"/>
          </a:xfrm>
        </p:spPr>
        <p:txBody>
          <a:bodyPr/>
          <a:lstStyle/>
          <a:p>
            <a:pPr algn="ctr" eaLnBrk="1" fontAlgn="auto" hangingPunct="1">
              <a:spcAft>
                <a:spcPts val="0"/>
              </a:spcAft>
              <a:defRPr/>
            </a:pPr>
            <a:r>
              <a:rPr lang="en-US" sz="4000" dirty="0" smtClean="0"/>
              <a:t>Questions?</a:t>
            </a:r>
            <a:endParaRPr lang="en-US" sz="4000" dirty="0"/>
          </a:p>
        </p:txBody>
      </p:sp>
      <p:pic>
        <p:nvPicPr>
          <p:cNvPr id="6" name="Content Placeholder 4"/>
          <p:cNvPicPr>
            <a:picLocks noChangeAspect="1" noChangeArrowheads="1"/>
          </p:cNvPicPr>
          <p:nvPr/>
        </p:nvPicPr>
        <p:blipFill>
          <a:blip r:embed="rId3" cstate="print"/>
          <a:srcRect/>
          <a:stretch>
            <a:fillRect/>
          </a:stretch>
        </p:blipFill>
        <p:spPr bwMode="auto">
          <a:xfrm>
            <a:off x="914400" y="1828800"/>
            <a:ext cx="7162800" cy="4495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2928B5AA-529F-49C6-8CD7-73EF8CC36518}" type="slidenum">
              <a:rPr lang="en-US" smtClean="0"/>
              <a:pPr/>
              <a:t>19</a:t>
            </a:fld>
            <a:endParaRPr lang="en-US"/>
          </a:p>
        </p:txBody>
      </p:sp>
    </p:spTree>
    <p:extLst>
      <p:ext uri="{BB962C8B-B14F-4D97-AF65-F5344CB8AC3E}">
        <p14:creationId xmlns:p14="http://schemas.microsoft.com/office/powerpoint/2010/main" val="244320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04800" y="228600"/>
            <a:ext cx="8229600" cy="685800"/>
          </a:xfrm>
        </p:spPr>
        <p:txBody>
          <a:bodyPr/>
          <a:lstStyle/>
          <a:p>
            <a:pPr eaLnBrk="1" hangingPunct="1"/>
            <a:r>
              <a:rPr lang="en-US" dirty="0" smtClean="0"/>
              <a:t>Agenda</a:t>
            </a:r>
          </a:p>
        </p:txBody>
      </p:sp>
      <p:sp>
        <p:nvSpPr>
          <p:cNvPr id="7" name="TextBox 6"/>
          <p:cNvSpPr txBox="1"/>
          <p:nvPr/>
        </p:nvSpPr>
        <p:spPr>
          <a:xfrm>
            <a:off x="508226" y="1371600"/>
            <a:ext cx="7797573" cy="3231654"/>
          </a:xfrm>
          <a:prstGeom prst="rect">
            <a:avLst/>
          </a:prstGeom>
          <a:noFill/>
        </p:spPr>
        <p:txBody>
          <a:bodyPr wrap="square">
            <a:spAutoFit/>
          </a:bodyPr>
          <a:lstStyle/>
          <a:p>
            <a:pPr marL="457200" indent="-457200">
              <a:buFont typeface="Arial" pitchFamily="34" charset="0"/>
              <a:buChar char="•"/>
              <a:defRPr/>
            </a:pPr>
            <a:r>
              <a:rPr lang="en-US" sz="2400" dirty="0" smtClean="0">
                <a:latin typeface="+mn-lt"/>
                <a:cs typeface="+mn-cs"/>
              </a:rPr>
              <a:t>Purpose</a:t>
            </a:r>
            <a:endParaRPr lang="en-US" sz="2400" dirty="0" smtClean="0">
              <a:latin typeface="+mn-lt"/>
            </a:endParaRPr>
          </a:p>
          <a:p>
            <a:pPr marL="457200" indent="-457200">
              <a:buFont typeface="Arial" pitchFamily="34" charset="0"/>
              <a:buChar char="•"/>
              <a:defRPr/>
            </a:pPr>
            <a:r>
              <a:rPr lang="en-US" sz="2400" dirty="0" smtClean="0"/>
              <a:t>Capabilities</a:t>
            </a:r>
          </a:p>
          <a:p>
            <a:pPr marL="457200" indent="-457200">
              <a:buFont typeface="Arial" pitchFamily="34" charset="0"/>
              <a:buChar char="•"/>
              <a:defRPr/>
            </a:pPr>
            <a:r>
              <a:rPr lang="en-US" sz="2400" dirty="0" smtClean="0">
                <a:latin typeface="+mn-lt"/>
                <a:cs typeface="+mn-cs"/>
              </a:rPr>
              <a:t>Core Competencies</a:t>
            </a:r>
          </a:p>
          <a:p>
            <a:pPr marL="457200" indent="-457200">
              <a:buFont typeface="Arial" pitchFamily="34" charset="0"/>
              <a:buChar char="•"/>
              <a:defRPr/>
            </a:pPr>
            <a:r>
              <a:rPr lang="en-US" sz="2400" dirty="0" smtClean="0">
                <a:latin typeface="+mn-lt"/>
                <a:cs typeface="+mn-cs"/>
              </a:rPr>
              <a:t>Civil-Military Operations (CMO) vs Civil Affairs (CA)</a:t>
            </a:r>
          </a:p>
          <a:p>
            <a:pPr marL="457200" indent="-457200">
              <a:buFont typeface="Arial" pitchFamily="34" charset="0"/>
              <a:buChar char="•"/>
              <a:defRPr/>
            </a:pPr>
            <a:r>
              <a:rPr lang="en-US" sz="2400" dirty="0" smtClean="0">
                <a:latin typeface="+mn-lt"/>
                <a:cs typeface="+mn-cs"/>
              </a:rPr>
              <a:t>Employment</a:t>
            </a:r>
          </a:p>
          <a:p>
            <a:pPr marL="457200" indent="-457200">
              <a:buFont typeface="Arial" pitchFamily="34" charset="0"/>
              <a:buChar char="•"/>
              <a:defRPr/>
            </a:pPr>
            <a:r>
              <a:rPr lang="en-US" sz="2400" dirty="0" smtClean="0">
                <a:latin typeface="+mn-lt"/>
                <a:cs typeface="+mn-cs"/>
              </a:rPr>
              <a:t>Structure</a:t>
            </a:r>
            <a:endParaRPr lang="en-US" sz="2400" dirty="0">
              <a:latin typeface="+mn-lt"/>
              <a:cs typeface="+mn-cs"/>
            </a:endParaRPr>
          </a:p>
        </p:txBody>
      </p:sp>
      <p:sp>
        <p:nvSpPr>
          <p:cNvPr id="2" name="Slide Number Placeholder 1"/>
          <p:cNvSpPr>
            <a:spLocks noGrp="1"/>
          </p:cNvSpPr>
          <p:nvPr>
            <p:ph type="sldNum" sz="quarter" idx="10"/>
          </p:nvPr>
        </p:nvSpPr>
        <p:spPr/>
        <p:txBody>
          <a:bodyPr/>
          <a:lstStyle/>
          <a:p>
            <a:pPr>
              <a:defRPr/>
            </a:pPr>
            <a:fld id="{74CA28FE-0CB0-4716-97C6-2C1B21EAAFD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602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4000" dirty="0" smtClean="0"/>
              <a:t>Summary</a:t>
            </a:r>
            <a:endParaRPr lang="en-US" sz="4000" dirty="0"/>
          </a:p>
        </p:txBody>
      </p:sp>
      <p:sp>
        <p:nvSpPr>
          <p:cNvPr id="44035" name="Content Placeholder 2"/>
          <p:cNvSpPr>
            <a:spLocks noGrp="1"/>
          </p:cNvSpPr>
          <p:nvPr>
            <p:ph idx="1"/>
          </p:nvPr>
        </p:nvSpPr>
        <p:spPr>
          <a:xfrm>
            <a:off x="381000" y="1219200"/>
            <a:ext cx="8458200" cy="4800600"/>
          </a:xfrm>
        </p:spPr>
        <p:txBody>
          <a:bodyPr/>
          <a:lstStyle/>
          <a:p>
            <a:pPr eaLnBrk="1" hangingPunct="1"/>
            <a:r>
              <a:rPr lang="en-US" sz="2800" dirty="0" smtClean="0"/>
              <a:t>This brief provided an overview of U.S. Marine Corps Civil Affairs and Civil-Military Operations.</a:t>
            </a:r>
          </a:p>
          <a:p>
            <a:pPr eaLnBrk="1" hangingPunct="1"/>
            <a:endParaRPr lang="en-US" sz="2800" dirty="0" smtClean="0"/>
          </a:p>
          <a:p>
            <a:pPr eaLnBrk="1" hangingPunct="1"/>
            <a:r>
              <a:rPr lang="en-US" sz="2800" dirty="0" smtClean="0"/>
              <a:t>Review:</a:t>
            </a:r>
          </a:p>
          <a:p>
            <a:pPr lvl="1" eaLnBrk="1" hangingPunct="1"/>
            <a:r>
              <a:rPr lang="en-US" sz="2400" b="1" dirty="0" smtClean="0"/>
              <a:t>Civil-Military Operations are a command</a:t>
            </a:r>
            <a:r>
              <a:rPr lang="en-US" sz="2400" dirty="0" smtClean="0"/>
              <a:t> </a:t>
            </a:r>
            <a:r>
              <a:rPr lang="en-US" sz="2400" b="1" dirty="0" smtClean="0"/>
              <a:t>responsibility</a:t>
            </a:r>
          </a:p>
          <a:p>
            <a:pPr lvl="1" eaLnBrk="1" hangingPunct="1"/>
            <a:r>
              <a:rPr lang="en-US" sz="2400" dirty="0" smtClean="0"/>
              <a:t>CMO minimize civilian impact to operations and a mission’s impact on the civilian populace</a:t>
            </a:r>
          </a:p>
          <a:p>
            <a:pPr lvl="1" eaLnBrk="1" hangingPunct="1"/>
            <a:r>
              <a:rPr lang="en-US" sz="2400" dirty="0" smtClean="0"/>
              <a:t>Civil Affairs forces are organized, trained, and equipped to </a:t>
            </a:r>
            <a:r>
              <a:rPr lang="en-US" sz="2400" i="1" dirty="0"/>
              <a:t>plan, coordinate, </a:t>
            </a:r>
            <a:r>
              <a:rPr lang="en-US" sz="2400" i="1" dirty="0" smtClean="0"/>
              <a:t>and </a:t>
            </a:r>
            <a:r>
              <a:rPr lang="en-US" sz="2400" i="1" dirty="0"/>
              <a:t>facilitate </a:t>
            </a:r>
            <a:r>
              <a:rPr lang="en-US" sz="2400" dirty="0"/>
              <a:t>the execution of </a:t>
            </a:r>
            <a:r>
              <a:rPr lang="en-US" sz="2400" dirty="0" smtClean="0"/>
              <a:t>CMO.</a:t>
            </a:r>
          </a:p>
          <a:p>
            <a:pPr lvl="1" eaLnBrk="1" hangingPunct="1"/>
            <a:r>
              <a:rPr lang="en-US" sz="2400" dirty="0" smtClean="0"/>
              <a:t>CA Marines integrate civil considerations into planning. </a:t>
            </a:r>
          </a:p>
        </p:txBody>
      </p:sp>
      <p:sp>
        <p:nvSpPr>
          <p:cNvPr id="6" name="Slide Number Placeholder 2"/>
          <p:cNvSpPr>
            <a:spLocks noGrp="1"/>
          </p:cNvSpPr>
          <p:nvPr>
            <p:ph type="sldNum" sz="quarter" idx="12"/>
          </p:nvPr>
        </p:nvSpPr>
        <p:spPr>
          <a:xfrm>
            <a:off x="7162800" y="6400800"/>
            <a:ext cx="1905000" cy="457200"/>
          </a:xfrm>
        </p:spPr>
        <p:txBody>
          <a:bodyPr/>
          <a:lstStyle/>
          <a:p>
            <a:fld id="{2928B5AA-529F-49C6-8CD7-73EF8CC36518}" type="slidenum">
              <a:rPr lang="en-US" smtClean="0"/>
              <a:pPr/>
              <a:t>21</a:t>
            </a:fld>
            <a:endParaRPr lang="en-US" dirty="0"/>
          </a:p>
        </p:txBody>
      </p:sp>
    </p:spTree>
    <p:extLst>
      <p:ext uri="{BB962C8B-B14F-4D97-AF65-F5344CB8AC3E}">
        <p14:creationId xmlns:p14="http://schemas.microsoft.com/office/powerpoint/2010/main" val="80971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ltLang="en-US" smtClean="0"/>
              <a:t>Definitions</a:t>
            </a:r>
          </a:p>
        </p:txBody>
      </p:sp>
      <p:sp>
        <p:nvSpPr>
          <p:cNvPr id="6148" name="Rectangle 2"/>
          <p:cNvSpPr>
            <a:spLocks noGrp="1" noChangeArrowheads="1"/>
          </p:cNvSpPr>
          <p:nvPr>
            <p:ph type="body" idx="1"/>
          </p:nvPr>
        </p:nvSpPr>
        <p:spPr>
          <a:xfrm>
            <a:off x="228600" y="1371600"/>
            <a:ext cx="8534400" cy="4800600"/>
          </a:xfrm>
        </p:spPr>
        <p:txBody>
          <a:bodyPr/>
          <a:lstStyle/>
          <a:p>
            <a:r>
              <a:rPr lang="en-US" sz="1400" b="1" i="1" dirty="0" smtClean="0"/>
              <a:t>Civil-Military Operations (CMO)</a:t>
            </a:r>
            <a:r>
              <a:rPr lang="en-US" sz="1400" dirty="0" smtClean="0"/>
              <a:t>: Civil-military operations (CMO) are the activities of a commander performed by designated civil affairs or other military forces that establish, maintain, influence, or exploit relationships between military forces and indigenous populations and institutions, by directly supporting the attainment of objectives relating to the reestablishment or maintenance of stability within a region or host nation (HN)... (JP 3-57)</a:t>
            </a:r>
          </a:p>
          <a:p>
            <a:pPr lvl="1"/>
            <a:r>
              <a:rPr lang="en-US" sz="1200" dirty="0" smtClean="0"/>
              <a:t>Note:  Although CMO may be performed by designated civil affairs Marines or other military forces, the ultimate conduct of CMO are the responsibility of a commander. (MCWP 3-33.1)</a:t>
            </a:r>
          </a:p>
          <a:p>
            <a:endParaRPr lang="en-US" sz="1400" dirty="0" smtClean="0"/>
          </a:p>
          <a:p>
            <a:r>
              <a:rPr lang="en-US" sz="1400" b="1" i="1" dirty="0" smtClean="0"/>
              <a:t>Civil Affairs (CA)</a:t>
            </a:r>
            <a:r>
              <a:rPr lang="en-US" sz="1400" dirty="0" smtClean="0"/>
              <a:t>:  Designated Active and Reserve Component forces and units organized, trained, and equipped specifically to conduct civil affairs operations and to support civil-military operations.  CA forces conduct military engagement, humanitarian and civic assistance, and nation assistance to influence HN and FN populations. CA forces assess impacts of the population and culture on military operations; assess impact of military operations on the population and culture; and facilitate </a:t>
            </a:r>
            <a:r>
              <a:rPr lang="en-US" sz="1400" dirty="0" err="1" smtClean="0"/>
              <a:t>interorganizational</a:t>
            </a:r>
            <a:r>
              <a:rPr lang="en-US" sz="1400" dirty="0" smtClean="0"/>
              <a:t> coordination. (JP 3-57) </a:t>
            </a:r>
          </a:p>
          <a:p>
            <a:pPr lvl="1"/>
            <a:r>
              <a:rPr lang="en-US" sz="1200" dirty="0" smtClean="0"/>
              <a:t>Note: Since this term applies to people, it is incorrect to say that one would conduct “CA.” Marines conduct CMO, not CA. (MCWP 3-33.1)</a:t>
            </a:r>
          </a:p>
          <a:p>
            <a:endParaRPr lang="en-US" sz="1400" dirty="0" smtClean="0"/>
          </a:p>
          <a:p>
            <a:r>
              <a:rPr lang="en-US" sz="1400" b="1" i="1" dirty="0" smtClean="0"/>
              <a:t>Civil Affairs Operations (CAO)</a:t>
            </a:r>
            <a:r>
              <a:rPr lang="en-US" sz="1400" dirty="0" smtClean="0"/>
              <a:t>:  Actions planned, executed, and assessed by civil affairs forces that enhance awareness of and manage the interaction with the civil component of the operational environment; identify and mitigate underlying causes of instability within civil society; or involve the application of functional specialty skills normally the responsibility of civil government. (JP 3-57)</a:t>
            </a:r>
          </a:p>
          <a:p>
            <a:pPr lvl="1"/>
            <a:r>
              <a:rPr lang="en-US" sz="1200" dirty="0" smtClean="0"/>
              <a:t>Note: The majority of civil affairs Marines are “generalists”. While we conduct limited CAO, we are manned, trained and equipped for two of the six functional specialist skills within our structure (Public Health and Welfare and Rule of Law).  All six of the functional specialty skills resides in US Army Reserve CA forces.</a:t>
            </a:r>
          </a:p>
          <a:p>
            <a:endParaRPr lang="en-US" sz="1400" dirty="0" smtClean="0"/>
          </a:p>
        </p:txBody>
      </p:sp>
      <p:sp>
        <p:nvSpPr>
          <p:cNvPr id="2" name="Slide Number Placeholder 1"/>
          <p:cNvSpPr>
            <a:spLocks noGrp="1"/>
          </p:cNvSpPr>
          <p:nvPr>
            <p:ph type="sldNum" sz="quarter" idx="12"/>
          </p:nvPr>
        </p:nvSpPr>
        <p:spPr/>
        <p:txBody>
          <a:bodyPr/>
          <a:lstStyle/>
          <a:p>
            <a:fld id="{2928B5AA-529F-49C6-8CD7-73EF8CC36518}" type="slidenum">
              <a:rPr lang="en-US" smtClean="0"/>
              <a:pPr/>
              <a:t>22</a:t>
            </a:fld>
            <a:endParaRPr lang="en-US"/>
          </a:p>
        </p:txBody>
      </p:sp>
    </p:spTree>
    <p:extLst>
      <p:ext uri="{BB962C8B-B14F-4D97-AF65-F5344CB8AC3E}">
        <p14:creationId xmlns:p14="http://schemas.microsoft.com/office/powerpoint/2010/main" val="3458560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20000" cy="1143000"/>
          </a:xfrm>
        </p:spPr>
        <p:txBody>
          <a:bodyPr/>
          <a:lstStyle/>
          <a:p>
            <a:pPr algn="ctr" eaLnBrk="1" fontAlgn="auto" hangingPunct="1">
              <a:spcAft>
                <a:spcPts val="0"/>
              </a:spcAft>
              <a:defRPr/>
            </a:pPr>
            <a:r>
              <a:rPr lang="en-US" dirty="0" smtClean="0"/>
              <a:t>CMO Related MAGTF Tasks</a:t>
            </a:r>
            <a:endParaRPr lang="en-US" dirty="0"/>
          </a:p>
        </p:txBody>
      </p:sp>
      <p:sp>
        <p:nvSpPr>
          <p:cNvPr id="8" name="Rectangle 7"/>
          <p:cNvSpPr>
            <a:spLocks noChangeArrowheads="1"/>
          </p:cNvSpPr>
          <p:nvPr/>
        </p:nvSpPr>
        <p:spPr bwMode="auto">
          <a:xfrm>
            <a:off x="533401" y="1276290"/>
            <a:ext cx="86106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937250" algn="r"/>
              </a:tabLst>
              <a:defRPr>
                <a:solidFill>
                  <a:schemeClr val="tx1"/>
                </a:solidFill>
                <a:latin typeface="Arial" pitchFamily="34" charset="0"/>
                <a:cs typeface="Arial" pitchFamily="34" charset="0"/>
              </a:defRPr>
            </a:lvl1pPr>
            <a:lvl2pPr>
              <a:tabLst>
                <a:tab pos="5937250" algn="r"/>
              </a:tabLst>
              <a:defRPr>
                <a:solidFill>
                  <a:schemeClr val="tx1"/>
                </a:solidFill>
                <a:latin typeface="Arial" pitchFamily="34" charset="0"/>
                <a:cs typeface="Arial" pitchFamily="34" charset="0"/>
              </a:defRPr>
            </a:lvl2pPr>
            <a:lvl3pPr>
              <a:tabLst>
                <a:tab pos="5937250" algn="r"/>
              </a:tabLst>
              <a:defRPr>
                <a:solidFill>
                  <a:schemeClr val="tx1"/>
                </a:solidFill>
                <a:latin typeface="Arial" pitchFamily="34" charset="0"/>
                <a:cs typeface="Arial" pitchFamily="34" charset="0"/>
              </a:defRPr>
            </a:lvl3pPr>
            <a:lvl4pPr>
              <a:tabLst>
                <a:tab pos="5937250" algn="r"/>
              </a:tabLst>
              <a:defRPr>
                <a:solidFill>
                  <a:schemeClr val="tx1"/>
                </a:solidFill>
                <a:latin typeface="Arial" pitchFamily="34" charset="0"/>
                <a:cs typeface="Arial" pitchFamily="34" charset="0"/>
              </a:defRPr>
            </a:lvl4pPr>
            <a:lvl5pPr>
              <a:tabLst>
                <a:tab pos="5937250" algn="r"/>
              </a:tabLst>
              <a:defRPr>
                <a:solidFill>
                  <a:schemeClr val="tx1"/>
                </a:solidFill>
                <a:latin typeface="Arial" pitchFamily="34" charset="0"/>
                <a:cs typeface="Arial" pitchFamily="34" charset="0"/>
              </a:defRPr>
            </a:lvl5pPr>
            <a:lvl6pPr fontAlgn="base">
              <a:spcBef>
                <a:spcPct val="0"/>
              </a:spcBef>
              <a:spcAft>
                <a:spcPct val="0"/>
              </a:spcAft>
              <a:tabLst>
                <a:tab pos="5937250" algn="r"/>
              </a:tabLst>
              <a:defRPr>
                <a:solidFill>
                  <a:schemeClr val="tx1"/>
                </a:solidFill>
                <a:latin typeface="Arial" pitchFamily="34" charset="0"/>
                <a:cs typeface="Arial" pitchFamily="34" charset="0"/>
              </a:defRPr>
            </a:lvl6pPr>
            <a:lvl7pPr fontAlgn="base">
              <a:spcBef>
                <a:spcPct val="0"/>
              </a:spcBef>
              <a:spcAft>
                <a:spcPct val="0"/>
              </a:spcAft>
              <a:tabLst>
                <a:tab pos="5937250" algn="r"/>
              </a:tabLst>
              <a:defRPr>
                <a:solidFill>
                  <a:schemeClr val="tx1"/>
                </a:solidFill>
                <a:latin typeface="Arial" pitchFamily="34" charset="0"/>
                <a:cs typeface="Arial" pitchFamily="34" charset="0"/>
              </a:defRPr>
            </a:lvl7pPr>
            <a:lvl8pPr fontAlgn="base">
              <a:spcBef>
                <a:spcPct val="0"/>
              </a:spcBef>
              <a:spcAft>
                <a:spcPct val="0"/>
              </a:spcAft>
              <a:tabLst>
                <a:tab pos="5937250" algn="r"/>
              </a:tabLst>
              <a:defRPr>
                <a:solidFill>
                  <a:schemeClr val="tx1"/>
                </a:solidFill>
                <a:latin typeface="Arial" pitchFamily="34" charset="0"/>
                <a:cs typeface="Arial" pitchFamily="34" charset="0"/>
              </a:defRPr>
            </a:lvl8pPr>
            <a:lvl9pPr fontAlgn="base">
              <a:spcBef>
                <a:spcPct val="0"/>
              </a:spcBef>
              <a:spcAft>
                <a:spcPct val="0"/>
              </a:spcAft>
              <a:tabLst>
                <a:tab pos="5937250" algn="r"/>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400" i="0" strike="noStrike" cap="none" normalizeH="0" baseline="0" dirty="0" smtClean="0">
                <a:ln>
                  <a:noFill/>
                </a:ln>
                <a:solidFill>
                  <a:schemeClr val="tx1"/>
                </a:solidFill>
                <a:effectLst/>
                <a:latin typeface="+mn-lt"/>
                <a:ea typeface="Arial Unicode MS" pitchFamily="34" charset="-128"/>
                <a:cs typeface="Arial Unicode MS" pitchFamily="34" charset="-128"/>
              </a:rPr>
              <a:t>M</a:t>
            </a:r>
            <a:r>
              <a:rPr lang="en-US" sz="1400" cap="all" dirty="0" smtClean="0"/>
              <a:t>CT 1.14</a:t>
            </a:r>
            <a:r>
              <a:rPr lang="en-US" sz="1400" cap="all" dirty="0"/>
              <a:t> </a:t>
            </a:r>
            <a:r>
              <a:rPr lang="en-US" sz="1400" cap="all" dirty="0" smtClean="0"/>
              <a:t>        </a:t>
            </a:r>
            <a:r>
              <a:rPr lang="en-US" sz="1400" b="1" cap="all" dirty="0" smtClean="0"/>
              <a:t>Conduct </a:t>
            </a:r>
            <a:r>
              <a:rPr lang="en-US" sz="1400" b="1" cap="all" dirty="0"/>
              <a:t>Stability </a:t>
            </a:r>
            <a:r>
              <a:rPr lang="en-US" sz="1400" b="1" cap="all" dirty="0" smtClean="0"/>
              <a:t>Operations</a:t>
            </a:r>
            <a:endParaRPr lang="en-US" sz="1400" b="1" cap="all" dirty="0"/>
          </a:p>
          <a:p>
            <a:r>
              <a:rPr lang="en-US" sz="1400" cap="all" dirty="0" smtClean="0"/>
              <a:t>  MCT 1.14.1       Establish </a:t>
            </a:r>
            <a:r>
              <a:rPr lang="en-US" sz="1400" cap="all" dirty="0"/>
              <a:t>Civil </a:t>
            </a:r>
            <a:r>
              <a:rPr lang="en-US" sz="1400" cap="all" dirty="0" smtClean="0"/>
              <a:t>Security</a:t>
            </a:r>
            <a:endParaRPr lang="en-US" sz="1400" cap="all" dirty="0"/>
          </a:p>
          <a:p>
            <a:r>
              <a:rPr lang="en-US" sz="1400" cap="all" dirty="0" smtClean="0"/>
              <a:t>  MCT </a:t>
            </a:r>
            <a:r>
              <a:rPr lang="en-US" sz="1400" cap="all" dirty="0"/>
              <a:t>1.14.2 </a:t>
            </a:r>
            <a:r>
              <a:rPr lang="en-US" sz="1400" cap="all" dirty="0" smtClean="0"/>
              <a:t>      Establish </a:t>
            </a:r>
            <a:r>
              <a:rPr lang="en-US" sz="1400" cap="all" dirty="0"/>
              <a:t>Civil </a:t>
            </a:r>
            <a:r>
              <a:rPr lang="en-US" sz="1400" cap="all" dirty="0" smtClean="0"/>
              <a:t>Control</a:t>
            </a:r>
          </a:p>
          <a:p>
            <a:r>
              <a:rPr lang="en-US" sz="1400" cap="all" dirty="0" smtClean="0"/>
              <a:t>  MCT 1.14.3       Essential Services</a:t>
            </a:r>
          </a:p>
          <a:p>
            <a:r>
              <a:rPr lang="en-US" sz="1400" cap="all" dirty="0" smtClean="0"/>
              <a:t>  MCT </a:t>
            </a:r>
            <a:r>
              <a:rPr lang="en-US" sz="1400" cap="all" dirty="0"/>
              <a:t>1.14.4 </a:t>
            </a:r>
            <a:r>
              <a:rPr lang="en-US" sz="1400" cap="all" dirty="0" smtClean="0"/>
              <a:t>      Support </a:t>
            </a:r>
            <a:r>
              <a:rPr lang="en-US" sz="1400" cap="all" dirty="0"/>
              <a:t>to </a:t>
            </a:r>
            <a:r>
              <a:rPr lang="en-US" sz="1400" cap="all" dirty="0" smtClean="0"/>
              <a:t>Governance</a:t>
            </a:r>
            <a:endParaRPr lang="en-US" sz="1400" cap="all" dirty="0"/>
          </a:p>
          <a:p>
            <a:endParaRPr lang="en-US" sz="1400" cap="all" dirty="0" smtClean="0"/>
          </a:p>
          <a:p>
            <a:r>
              <a:rPr lang="en-US" sz="1400" cap="all" dirty="0" smtClean="0"/>
              <a:t>MCT 1.15         </a:t>
            </a:r>
            <a:r>
              <a:rPr lang="en-US" sz="1400" b="1" cap="all" dirty="0" smtClean="0"/>
              <a:t>Conduct Civil-Military </a:t>
            </a:r>
            <a:r>
              <a:rPr lang="en-US" sz="1400" b="1" cap="all" dirty="0"/>
              <a:t>Operations </a:t>
            </a:r>
            <a:endParaRPr lang="en-US" sz="1400" b="1" cap="all" dirty="0" smtClean="0"/>
          </a:p>
          <a:p>
            <a:r>
              <a:rPr lang="en-US" sz="1400" cap="all" dirty="0" smtClean="0"/>
              <a:t>  MCT 1.15.1       Conduct Civil Affairs Operations</a:t>
            </a:r>
          </a:p>
          <a:p>
            <a:r>
              <a:rPr lang="en-US" sz="1400" cap="all" dirty="0" smtClean="0"/>
              <a:t>	      MCT </a:t>
            </a:r>
            <a:r>
              <a:rPr lang="en-US" sz="1400" cap="all" dirty="0"/>
              <a:t>1.15.1.1 </a:t>
            </a:r>
            <a:r>
              <a:rPr lang="en-US" sz="1400" cap="all" dirty="0" smtClean="0"/>
              <a:t>    Facilitate </a:t>
            </a:r>
            <a:r>
              <a:rPr lang="en-US" sz="1400" cap="all" dirty="0"/>
              <a:t>Populace and </a:t>
            </a:r>
            <a:r>
              <a:rPr lang="en-US" sz="1400" cap="all" dirty="0" err="1" smtClean="0"/>
              <a:t>ResourceS</a:t>
            </a:r>
            <a:r>
              <a:rPr lang="en-US" sz="1400" cap="all" dirty="0" smtClean="0"/>
              <a:t> Control</a:t>
            </a:r>
            <a:endParaRPr lang="en-US" sz="1400" cap="all" dirty="0"/>
          </a:p>
          <a:p>
            <a:r>
              <a:rPr lang="en-US" sz="1400" cap="all" dirty="0" smtClean="0"/>
              <a:t>      MCT </a:t>
            </a:r>
            <a:r>
              <a:rPr lang="en-US" sz="1400" cap="all" dirty="0"/>
              <a:t>1.15.1.2 </a:t>
            </a:r>
            <a:r>
              <a:rPr lang="en-US" sz="1400" cap="all" dirty="0" smtClean="0"/>
              <a:t>    Facilitate </a:t>
            </a:r>
            <a:r>
              <a:rPr lang="en-US" sz="1400" cap="all" dirty="0"/>
              <a:t>Foreign Humanitarian </a:t>
            </a:r>
            <a:r>
              <a:rPr lang="en-US" sz="1400" cap="all" dirty="0" smtClean="0"/>
              <a:t>Assistance</a:t>
            </a:r>
            <a:endParaRPr lang="en-US" sz="1400" cap="all" dirty="0"/>
          </a:p>
          <a:p>
            <a:r>
              <a:rPr lang="en-US" sz="1400" cap="all" dirty="0" smtClean="0"/>
              <a:t>      MCT </a:t>
            </a:r>
            <a:r>
              <a:rPr lang="en-US" sz="1400" cap="all" dirty="0"/>
              <a:t>1.15.1.3 </a:t>
            </a:r>
            <a:r>
              <a:rPr lang="en-US" sz="1400" cap="all" dirty="0" smtClean="0"/>
              <a:t>    Facilitate </a:t>
            </a:r>
            <a:r>
              <a:rPr lang="en-US" sz="1400" cap="all" dirty="0"/>
              <a:t>Nation </a:t>
            </a:r>
            <a:r>
              <a:rPr lang="en-US" sz="1400" cap="all" dirty="0" smtClean="0"/>
              <a:t>Assistance</a:t>
            </a:r>
            <a:endParaRPr lang="en-US" sz="1400" cap="all" dirty="0"/>
          </a:p>
          <a:p>
            <a:r>
              <a:rPr lang="en-US" sz="1400" cap="all" dirty="0" smtClean="0"/>
              <a:t>      MCT </a:t>
            </a:r>
            <a:r>
              <a:rPr lang="en-US" sz="1400" cap="all" dirty="0"/>
              <a:t>1.15.1.4 </a:t>
            </a:r>
            <a:r>
              <a:rPr lang="en-US" sz="1400" cap="all" dirty="0" smtClean="0"/>
              <a:t>    COLLECT </a:t>
            </a:r>
            <a:r>
              <a:rPr lang="en-US" sz="1400" cap="all" dirty="0"/>
              <a:t>Civil </a:t>
            </a:r>
            <a:r>
              <a:rPr lang="en-US" sz="1400" cap="all" dirty="0" smtClean="0"/>
              <a:t>Information</a:t>
            </a:r>
            <a:endParaRPr lang="en-US" sz="1400" cap="all" dirty="0"/>
          </a:p>
          <a:p>
            <a:r>
              <a:rPr lang="en-US" sz="1400" cap="all" dirty="0" smtClean="0"/>
              <a:t>      MCT </a:t>
            </a:r>
            <a:r>
              <a:rPr lang="en-US" sz="1400" cap="all" dirty="0"/>
              <a:t>1.15.1.5 </a:t>
            </a:r>
            <a:r>
              <a:rPr lang="en-US" sz="1400" cap="all" dirty="0" smtClean="0"/>
              <a:t>    Facilitate </a:t>
            </a:r>
            <a:r>
              <a:rPr lang="en-US" sz="1400" cap="all" dirty="0"/>
              <a:t>Support to Civil </a:t>
            </a:r>
            <a:r>
              <a:rPr lang="en-US" sz="1400" cap="all" dirty="0" smtClean="0"/>
              <a:t>Administration</a:t>
            </a:r>
            <a:endParaRPr lang="en-US" sz="1400" cap="all" dirty="0"/>
          </a:p>
          <a:p>
            <a:r>
              <a:rPr lang="en-US" sz="1400" cap="all" dirty="0" smtClean="0"/>
              <a:t>  MCT </a:t>
            </a:r>
            <a:r>
              <a:rPr lang="en-US" sz="1400" cap="all" dirty="0"/>
              <a:t>1.15.2 </a:t>
            </a:r>
            <a:r>
              <a:rPr lang="en-US" sz="1400" cap="all" dirty="0" smtClean="0"/>
              <a:t>      Plan </a:t>
            </a:r>
            <a:r>
              <a:rPr lang="en-US" sz="1400" cap="all" dirty="0"/>
              <a:t>and Direct Civil-Military Operations </a:t>
            </a:r>
          </a:p>
          <a:p>
            <a:r>
              <a:rPr lang="en-US" sz="1400" cap="all" dirty="0" smtClean="0"/>
              <a:t>  MCT </a:t>
            </a:r>
            <a:r>
              <a:rPr lang="en-US" sz="1400" cap="all" dirty="0"/>
              <a:t>1.15.3 </a:t>
            </a:r>
            <a:r>
              <a:rPr lang="en-US" sz="1400" cap="all" dirty="0" smtClean="0"/>
              <a:t>      Support </a:t>
            </a:r>
            <a:r>
              <a:rPr lang="en-US" sz="1400" cap="all" dirty="0"/>
              <a:t>Economic &amp;</a:t>
            </a:r>
            <a:r>
              <a:rPr lang="en-US" sz="1400" cap="all" dirty="0" smtClean="0"/>
              <a:t> </a:t>
            </a:r>
            <a:r>
              <a:rPr lang="en-US" sz="1400" cap="all" dirty="0"/>
              <a:t>Infrastructure </a:t>
            </a:r>
            <a:r>
              <a:rPr lang="en-US" sz="1400" cap="all" dirty="0" smtClean="0"/>
              <a:t>Development	</a:t>
            </a:r>
            <a:endParaRPr lang="en-US" sz="1400" cap="all" dirty="0"/>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1400" b="1" i="0" u="none" strike="noStrike" cap="none" normalizeH="0" baseline="0" dirty="0" smtClean="0">
                <a:ln>
                  <a:noFill/>
                </a:ln>
                <a:solidFill>
                  <a:schemeClr val="tx1"/>
                </a:solidFill>
                <a:effectLst/>
                <a:latin typeface="+mn-lt"/>
              </a:rPr>
              <a:t> </a:t>
            </a:r>
          </a:p>
        </p:txBody>
      </p:sp>
      <p:sp>
        <p:nvSpPr>
          <p:cNvPr id="3" name="Slide Number Placeholder 2"/>
          <p:cNvSpPr>
            <a:spLocks noGrp="1"/>
          </p:cNvSpPr>
          <p:nvPr>
            <p:ph type="sldNum" sz="quarter" idx="10"/>
          </p:nvPr>
        </p:nvSpPr>
        <p:spPr/>
        <p:txBody>
          <a:bodyPr/>
          <a:lstStyle/>
          <a:p>
            <a:pPr>
              <a:defRPr/>
            </a:pPr>
            <a:fld id="{F739CBE0-3943-4C71-BA53-581CD2B5E558}" type="slidenum">
              <a:rPr lang="en-US" smtClean="0"/>
              <a:pPr>
                <a:defRPr/>
              </a:pPr>
              <a:t>23</a:t>
            </a:fld>
            <a:endParaRPr lang="en-US"/>
          </a:p>
        </p:txBody>
      </p:sp>
    </p:spTree>
    <p:extLst>
      <p:ext uri="{BB962C8B-B14F-4D97-AF65-F5344CB8AC3E}">
        <p14:creationId xmlns:p14="http://schemas.microsoft.com/office/powerpoint/2010/main" val="99035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CMO Planning Considerations</a:t>
            </a:r>
          </a:p>
        </p:txBody>
      </p:sp>
      <p:sp>
        <p:nvSpPr>
          <p:cNvPr id="3" name="Content Placeholder 2"/>
          <p:cNvSpPr>
            <a:spLocks noGrp="1"/>
          </p:cNvSpPr>
          <p:nvPr>
            <p:ph idx="1"/>
          </p:nvPr>
        </p:nvSpPr>
        <p:spPr>
          <a:xfrm>
            <a:off x="304800" y="1600200"/>
            <a:ext cx="8534400" cy="4800600"/>
          </a:xfrm>
        </p:spPr>
        <p:txBody>
          <a:bodyPr/>
          <a:lstStyle/>
          <a:p>
            <a:r>
              <a:rPr lang="en-US" sz="2400" dirty="0"/>
              <a:t>CMO are an inherent command </a:t>
            </a:r>
            <a:r>
              <a:rPr lang="en-US" sz="2400" dirty="0" smtClean="0"/>
              <a:t>responsibility, ensure the commander considers </a:t>
            </a:r>
            <a:r>
              <a:rPr lang="en-US" sz="2400" dirty="0"/>
              <a:t>the civil dimension </a:t>
            </a:r>
            <a:r>
              <a:rPr lang="en-US" sz="2400" dirty="0" smtClean="0"/>
              <a:t>during planning</a:t>
            </a:r>
          </a:p>
          <a:p>
            <a:endParaRPr lang="en-US" sz="2400" dirty="0" smtClean="0"/>
          </a:p>
          <a:p>
            <a:r>
              <a:rPr lang="en-US" sz="2400" dirty="0" smtClean="0"/>
              <a:t>CMO performed Phase 0 (shape) thru Phase 5 (transition)</a:t>
            </a:r>
          </a:p>
          <a:p>
            <a:endParaRPr lang="en-US" sz="2400" dirty="0" smtClean="0"/>
          </a:p>
          <a:p>
            <a:r>
              <a:rPr lang="en-US" sz="2400" dirty="0" smtClean="0"/>
              <a:t>CMO </a:t>
            </a:r>
            <a:r>
              <a:rPr lang="en-US" sz="2400" dirty="0"/>
              <a:t>should be coordinated with all civilians in the </a:t>
            </a:r>
            <a:r>
              <a:rPr lang="en-US" sz="2400" dirty="0" smtClean="0"/>
              <a:t>area</a:t>
            </a:r>
            <a:endParaRPr lang="en-US" sz="2400" dirty="0"/>
          </a:p>
          <a:p>
            <a:endParaRPr lang="en-US" sz="2400" dirty="0" smtClean="0"/>
          </a:p>
          <a:p>
            <a:r>
              <a:rPr lang="en-US" sz="2400" dirty="0" smtClean="0"/>
              <a:t>All </a:t>
            </a:r>
            <a:r>
              <a:rPr lang="en-US" sz="2400" dirty="0"/>
              <a:t>elements of the MAGTF perform </a:t>
            </a:r>
            <a:r>
              <a:rPr lang="en-US" sz="2400" dirty="0" smtClean="0"/>
              <a:t>CMO</a:t>
            </a:r>
            <a:endParaRPr lang="en-US" sz="2400" dirty="0"/>
          </a:p>
          <a:p>
            <a:endParaRPr lang="en-US" sz="2400" dirty="0" smtClean="0"/>
          </a:p>
          <a:p>
            <a:r>
              <a:rPr lang="en-US" sz="2400" dirty="0" smtClean="0"/>
              <a:t>Integrated with the rest of the MAGTF staff</a:t>
            </a:r>
            <a:endParaRPr lang="en-US" sz="2400" dirty="0"/>
          </a:p>
        </p:txBody>
      </p:sp>
      <p:sp>
        <p:nvSpPr>
          <p:cNvPr id="4" name="Slide Number Placeholder 3"/>
          <p:cNvSpPr>
            <a:spLocks noGrp="1"/>
          </p:cNvSpPr>
          <p:nvPr>
            <p:ph type="sldNum" sz="quarter" idx="12"/>
          </p:nvPr>
        </p:nvSpPr>
        <p:spPr/>
        <p:txBody>
          <a:bodyPr/>
          <a:lstStyle/>
          <a:p>
            <a:fld id="{2928B5AA-529F-49C6-8CD7-73EF8CC36518}" type="slidenum">
              <a:rPr lang="en-US" smtClean="0"/>
              <a:pPr/>
              <a:t>24</a:t>
            </a:fld>
            <a:endParaRPr lang="en-US"/>
          </a:p>
        </p:txBody>
      </p:sp>
    </p:spTree>
    <p:extLst>
      <p:ext uri="{BB962C8B-B14F-4D97-AF65-F5344CB8AC3E}">
        <p14:creationId xmlns:p14="http://schemas.microsoft.com/office/powerpoint/2010/main" val="2138860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1143000"/>
          </a:xfrm>
        </p:spPr>
        <p:txBody>
          <a:bodyPr/>
          <a:lstStyle/>
          <a:p>
            <a:pPr algn="ctr" eaLnBrk="1" fontAlgn="auto" hangingPunct="1">
              <a:spcAft>
                <a:spcPts val="0"/>
              </a:spcAft>
              <a:defRPr/>
            </a:pPr>
            <a:r>
              <a:rPr lang="en-US" dirty="0" smtClean="0"/>
              <a:t>CMO Tactical Level Tasks</a:t>
            </a:r>
            <a:endParaRPr lang="en-US" dirty="0"/>
          </a:p>
        </p:txBody>
      </p:sp>
      <p:sp>
        <p:nvSpPr>
          <p:cNvPr id="24579" name="Content Placeholder 2"/>
          <p:cNvSpPr>
            <a:spLocks noGrp="1"/>
          </p:cNvSpPr>
          <p:nvPr>
            <p:ph sz="half" idx="1"/>
          </p:nvPr>
        </p:nvSpPr>
        <p:spPr>
          <a:xfrm>
            <a:off x="152400" y="1524000"/>
            <a:ext cx="4191000" cy="4589463"/>
          </a:xfrm>
        </p:spPr>
        <p:txBody>
          <a:bodyPr/>
          <a:lstStyle/>
          <a:p>
            <a:pPr eaLnBrk="1" hangingPunct="1"/>
            <a:r>
              <a:rPr lang="en-US" sz="2000" dirty="0" smtClean="0"/>
              <a:t>CE</a:t>
            </a:r>
            <a:r>
              <a:rPr lang="en-US" sz="2400" dirty="0" smtClean="0"/>
              <a:t> </a:t>
            </a:r>
          </a:p>
          <a:p>
            <a:pPr lvl="1" eaLnBrk="1" hangingPunct="1"/>
            <a:r>
              <a:rPr lang="en-US" sz="1600" dirty="0" smtClean="0"/>
              <a:t>Met with local government officials (Key Leader Engagement) </a:t>
            </a:r>
          </a:p>
          <a:p>
            <a:pPr lvl="1" eaLnBrk="1" hangingPunct="1"/>
            <a:r>
              <a:rPr lang="en-US" sz="1600" dirty="0" smtClean="0"/>
              <a:t>Assist in elections preparations</a:t>
            </a:r>
          </a:p>
          <a:p>
            <a:pPr lvl="1" eaLnBrk="1" hangingPunct="1"/>
            <a:r>
              <a:rPr lang="en-US" sz="1600" dirty="0" smtClean="0"/>
              <a:t>Facilitate economic development</a:t>
            </a:r>
          </a:p>
          <a:p>
            <a:pPr lvl="1" eaLnBrk="1" hangingPunct="1"/>
            <a:r>
              <a:rPr lang="en-US" sz="1600" dirty="0" smtClean="0"/>
              <a:t>Support local governance</a:t>
            </a:r>
          </a:p>
          <a:p>
            <a:pPr lvl="1" eaLnBrk="1" hangingPunct="1"/>
            <a:r>
              <a:rPr lang="en-US" sz="1600" dirty="0" smtClean="0"/>
              <a:t>Plan and Integrate CMO with IO campaign</a:t>
            </a:r>
          </a:p>
          <a:p>
            <a:pPr lvl="1" eaLnBrk="1" hangingPunct="1"/>
            <a:r>
              <a:rPr lang="en-US" sz="1600" dirty="0" smtClean="0"/>
              <a:t>Coordinate with </a:t>
            </a:r>
            <a:r>
              <a:rPr lang="en-US" sz="1600" dirty="0" err="1" smtClean="0"/>
              <a:t>interorganizational</a:t>
            </a:r>
            <a:r>
              <a:rPr lang="en-US" sz="1600" dirty="0" smtClean="0"/>
              <a:t> partners </a:t>
            </a:r>
          </a:p>
          <a:p>
            <a:pPr eaLnBrk="1" hangingPunct="1"/>
            <a:r>
              <a:rPr lang="en-US" sz="2000" dirty="0" smtClean="0"/>
              <a:t>LCE</a:t>
            </a:r>
          </a:p>
          <a:p>
            <a:pPr lvl="1" eaLnBrk="1" hangingPunct="1"/>
            <a:r>
              <a:rPr lang="en-US" sz="1600" dirty="0" smtClean="0"/>
              <a:t>Assist HN government with logistical support</a:t>
            </a:r>
          </a:p>
          <a:p>
            <a:pPr lvl="1" eaLnBrk="1" hangingPunct="1"/>
            <a:r>
              <a:rPr lang="en-US" sz="1600" dirty="0" smtClean="0"/>
              <a:t>Provide health services </a:t>
            </a:r>
          </a:p>
          <a:p>
            <a:pPr lvl="1" eaLnBrk="1" hangingPunct="1"/>
            <a:r>
              <a:rPr lang="en-US" sz="1600" dirty="0" smtClean="0"/>
              <a:t>Infrastructure repairs</a:t>
            </a:r>
          </a:p>
          <a:p>
            <a:pPr lvl="1" eaLnBrk="1" hangingPunct="1"/>
            <a:r>
              <a:rPr lang="en-US" sz="1600" dirty="0" smtClean="0"/>
              <a:t>Establish DC Camps</a:t>
            </a:r>
          </a:p>
          <a:p>
            <a:pPr lvl="1" eaLnBrk="1" hangingPunct="1"/>
            <a:r>
              <a:rPr lang="en-US" sz="1600" dirty="0" smtClean="0"/>
              <a:t>Provide drinking water</a:t>
            </a:r>
          </a:p>
          <a:p>
            <a:pPr lvl="1" eaLnBrk="1" hangingPunct="1"/>
            <a:r>
              <a:rPr lang="en-US" sz="1600" dirty="0" smtClean="0"/>
              <a:t>Evacuate disaster victims </a:t>
            </a:r>
          </a:p>
          <a:p>
            <a:pPr lvl="1" eaLnBrk="1" hangingPunct="1"/>
            <a:r>
              <a:rPr lang="en-US" sz="1600" dirty="0" smtClean="0"/>
              <a:t>Distribute HDRs</a:t>
            </a:r>
          </a:p>
          <a:p>
            <a:pPr eaLnBrk="1" hangingPunct="1"/>
            <a:endParaRPr lang="en-US" sz="1600" dirty="0" smtClean="0"/>
          </a:p>
        </p:txBody>
      </p:sp>
      <p:sp>
        <p:nvSpPr>
          <p:cNvPr id="24580" name="Content Placeholder 2"/>
          <p:cNvSpPr>
            <a:spLocks noGrp="1"/>
          </p:cNvSpPr>
          <p:nvPr>
            <p:ph sz="half" idx="2"/>
          </p:nvPr>
        </p:nvSpPr>
        <p:spPr>
          <a:xfrm>
            <a:off x="4419600" y="1536700"/>
            <a:ext cx="3657600" cy="5092700"/>
          </a:xfrm>
        </p:spPr>
        <p:txBody>
          <a:bodyPr/>
          <a:lstStyle/>
          <a:p>
            <a:pPr eaLnBrk="1" hangingPunct="1"/>
            <a:r>
              <a:rPr lang="en-US" sz="2000" dirty="0" smtClean="0"/>
              <a:t>GCE</a:t>
            </a:r>
          </a:p>
          <a:p>
            <a:pPr lvl="1" eaLnBrk="1" hangingPunct="1"/>
            <a:r>
              <a:rPr lang="en-US" sz="1600" dirty="0" smtClean="0"/>
              <a:t>Vehicle check point</a:t>
            </a:r>
          </a:p>
          <a:p>
            <a:pPr lvl="1" eaLnBrk="1" hangingPunct="1"/>
            <a:r>
              <a:rPr lang="en-US" sz="1600" dirty="0" smtClean="0"/>
              <a:t>Establish CMOC</a:t>
            </a:r>
          </a:p>
          <a:p>
            <a:pPr lvl="1" eaLnBrk="1" hangingPunct="1"/>
            <a:r>
              <a:rPr lang="en-US" sz="1600" dirty="0" smtClean="0"/>
              <a:t>Security at polling sites</a:t>
            </a:r>
          </a:p>
          <a:p>
            <a:pPr lvl="1" eaLnBrk="1" hangingPunct="1"/>
            <a:r>
              <a:rPr lang="en-US" sz="1600" dirty="0" smtClean="0"/>
              <a:t>Populace &amp; Resources control</a:t>
            </a:r>
          </a:p>
          <a:p>
            <a:pPr lvl="1" eaLnBrk="1" hangingPunct="1"/>
            <a:r>
              <a:rPr lang="en-US" sz="1600" dirty="0" err="1" smtClean="0"/>
              <a:t>Badging</a:t>
            </a:r>
            <a:r>
              <a:rPr lang="en-US" sz="1600" dirty="0" smtClean="0"/>
              <a:t>, </a:t>
            </a:r>
            <a:r>
              <a:rPr lang="en-US" sz="1600" dirty="0" err="1" smtClean="0"/>
              <a:t>Berming</a:t>
            </a:r>
            <a:r>
              <a:rPr lang="en-US" sz="1600" dirty="0" smtClean="0"/>
              <a:t>, Biometrics</a:t>
            </a:r>
          </a:p>
          <a:p>
            <a:pPr lvl="1" eaLnBrk="1" hangingPunct="1"/>
            <a:r>
              <a:rPr lang="en-US" sz="1600" dirty="0" smtClean="0"/>
              <a:t>Key Leader Engagement</a:t>
            </a:r>
          </a:p>
          <a:p>
            <a:pPr lvl="1" eaLnBrk="1" hangingPunct="1"/>
            <a:r>
              <a:rPr lang="en-US" sz="1600" dirty="0" smtClean="0"/>
              <a:t>NGO convoy security</a:t>
            </a:r>
          </a:p>
          <a:p>
            <a:pPr eaLnBrk="1" hangingPunct="1"/>
            <a:r>
              <a:rPr lang="en-US" sz="2000" dirty="0" smtClean="0"/>
              <a:t>ACE</a:t>
            </a:r>
          </a:p>
          <a:p>
            <a:pPr lvl="1" eaLnBrk="1" hangingPunct="1"/>
            <a:r>
              <a:rPr lang="en-US" sz="1600" dirty="0" smtClean="0"/>
              <a:t>Transport Key Leaders </a:t>
            </a:r>
          </a:p>
          <a:p>
            <a:pPr lvl="1" eaLnBrk="1" hangingPunct="1"/>
            <a:r>
              <a:rPr lang="en-US" sz="1600" dirty="0" smtClean="0"/>
              <a:t>NEO</a:t>
            </a:r>
          </a:p>
          <a:p>
            <a:pPr lvl="1" eaLnBrk="1" hangingPunct="1"/>
            <a:r>
              <a:rPr lang="en-US" sz="1600" dirty="0" smtClean="0"/>
              <a:t>Aerial-delivery of medical supplies</a:t>
            </a:r>
          </a:p>
          <a:p>
            <a:pPr lvl="1" eaLnBrk="1" hangingPunct="1"/>
            <a:r>
              <a:rPr lang="en-US" sz="1600" dirty="0" smtClean="0"/>
              <a:t>Escort an NGO convoy</a:t>
            </a:r>
          </a:p>
          <a:p>
            <a:pPr lvl="1" eaLnBrk="1" hangingPunct="1"/>
            <a:r>
              <a:rPr lang="en-US" sz="1600" dirty="0" smtClean="0"/>
              <a:t>Aerial observation of crops and farmland</a:t>
            </a:r>
          </a:p>
          <a:p>
            <a:pPr lvl="1" eaLnBrk="1" hangingPunct="1"/>
            <a:r>
              <a:rPr lang="en-US" sz="1600" dirty="0" err="1" smtClean="0"/>
              <a:t>Aeromedical</a:t>
            </a:r>
            <a:r>
              <a:rPr lang="en-US" sz="1600" dirty="0" smtClean="0"/>
              <a:t> evacuations</a:t>
            </a:r>
          </a:p>
        </p:txBody>
      </p:sp>
      <p:sp>
        <p:nvSpPr>
          <p:cNvPr id="3" name="Slide Number Placeholder 2"/>
          <p:cNvSpPr>
            <a:spLocks noGrp="1"/>
          </p:cNvSpPr>
          <p:nvPr>
            <p:ph type="sldNum" sz="quarter" idx="10"/>
          </p:nvPr>
        </p:nvSpPr>
        <p:spPr/>
        <p:txBody>
          <a:bodyPr/>
          <a:lstStyle/>
          <a:p>
            <a:pPr>
              <a:defRPr/>
            </a:pPr>
            <a:fld id="{F739CBE0-3943-4C71-BA53-581CD2B5E558}" type="slidenum">
              <a:rPr lang="en-US" smtClean="0"/>
              <a:pPr>
                <a:defRPr/>
              </a:pPr>
              <a:t>25</a:t>
            </a:fld>
            <a:endParaRPr lang="en-US"/>
          </a:p>
        </p:txBody>
      </p:sp>
    </p:spTree>
    <p:extLst>
      <p:ext uri="{BB962C8B-B14F-4D97-AF65-F5344CB8AC3E}">
        <p14:creationId xmlns:p14="http://schemas.microsoft.com/office/powerpoint/2010/main" val="84461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03388" y="1371600"/>
            <a:ext cx="5707062"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407133" y="3078738"/>
            <a:ext cx="1077809" cy="612648"/>
            <a:chOff x="331038" y="1765680"/>
            <a:chExt cx="925525" cy="612648"/>
          </a:xfrm>
          <a:solidFill>
            <a:srgbClr val="C00000"/>
          </a:solidFill>
        </p:grpSpPr>
        <p:sp>
          <p:nvSpPr>
            <p:cNvPr id="2" name="Rectangular Callout 1"/>
            <p:cNvSpPr/>
            <p:nvPr/>
          </p:nvSpPr>
          <p:spPr bwMode="auto">
            <a:xfrm>
              <a:off x="331038" y="1765680"/>
              <a:ext cx="914400" cy="612648"/>
            </a:xfrm>
            <a:prstGeom prst="wedgeRectCallout">
              <a:avLst>
                <a:gd name="adj1" fmla="val 130792"/>
                <a:gd name="adj2" fmla="val 16029"/>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3" name="TextBox 2"/>
            <p:cNvSpPr txBox="1"/>
            <p:nvPr/>
          </p:nvSpPr>
          <p:spPr>
            <a:xfrm>
              <a:off x="398193" y="1902220"/>
              <a:ext cx="858370" cy="338554"/>
            </a:xfrm>
            <a:prstGeom prst="rect">
              <a:avLst/>
            </a:prstGeom>
            <a:grpFill/>
          </p:spPr>
          <p:txBody>
            <a:bodyPr>
              <a:spAutoFit/>
            </a:bodyPr>
            <a:lstStyle/>
            <a:p>
              <a:pPr>
                <a:defRPr/>
              </a:pPr>
              <a:r>
                <a:rPr lang="en-US" sz="1600" dirty="0">
                  <a:solidFill>
                    <a:srgbClr val="FFFF00"/>
                  </a:solidFill>
                  <a:latin typeface="Arial"/>
                  <a:cs typeface="+mn-cs"/>
                </a:rPr>
                <a:t>1st CAG</a:t>
              </a:r>
            </a:p>
          </p:txBody>
        </p:sp>
      </p:grpSp>
      <p:grpSp>
        <p:nvGrpSpPr>
          <p:cNvPr id="9" name="Group 8"/>
          <p:cNvGrpSpPr/>
          <p:nvPr/>
        </p:nvGrpSpPr>
        <p:grpSpPr>
          <a:xfrm>
            <a:off x="407133" y="3812800"/>
            <a:ext cx="1295500" cy="612648"/>
            <a:chOff x="331038" y="1765680"/>
            <a:chExt cx="914400" cy="612648"/>
          </a:xfrm>
          <a:solidFill>
            <a:srgbClr val="006C00"/>
          </a:solidFill>
        </p:grpSpPr>
        <p:sp>
          <p:nvSpPr>
            <p:cNvPr id="10" name="Rectangular Callout 9"/>
            <p:cNvSpPr/>
            <p:nvPr/>
          </p:nvSpPr>
          <p:spPr bwMode="auto">
            <a:xfrm>
              <a:off x="331038" y="1765680"/>
              <a:ext cx="914400" cy="612648"/>
            </a:xfrm>
            <a:prstGeom prst="wedgeRectCallout">
              <a:avLst>
                <a:gd name="adj1" fmla="val 100967"/>
                <a:gd name="adj2" fmla="val -99620"/>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11" name="TextBox 10"/>
            <p:cNvSpPr txBox="1"/>
            <p:nvPr/>
          </p:nvSpPr>
          <p:spPr>
            <a:xfrm>
              <a:off x="395237" y="1902727"/>
              <a:ext cx="791106" cy="338554"/>
            </a:xfrm>
            <a:prstGeom prst="rect">
              <a:avLst/>
            </a:prstGeom>
            <a:grpFill/>
          </p:spPr>
          <p:txBody>
            <a:bodyPr wrap="none">
              <a:spAutoFit/>
            </a:bodyPr>
            <a:lstStyle/>
            <a:p>
              <a:pPr algn="ctr">
                <a:defRPr/>
              </a:pPr>
              <a:r>
                <a:rPr lang="en-US" sz="1600" dirty="0">
                  <a:solidFill>
                    <a:srgbClr val="FFFF00"/>
                  </a:solidFill>
                  <a:latin typeface="Arial"/>
                  <a:cs typeface="+mn-cs"/>
                </a:rPr>
                <a:t>I MEF </a:t>
              </a:r>
              <a:r>
                <a:rPr lang="en-US" sz="1600" dirty="0" err="1">
                  <a:solidFill>
                    <a:srgbClr val="FFFF00"/>
                  </a:solidFill>
                  <a:latin typeface="Arial"/>
                  <a:cs typeface="+mn-cs"/>
                </a:rPr>
                <a:t>Det</a:t>
              </a:r>
              <a:endParaRPr lang="en-US" sz="1600" dirty="0">
                <a:solidFill>
                  <a:srgbClr val="FFFF00"/>
                </a:solidFill>
                <a:latin typeface="Arial"/>
                <a:cs typeface="+mn-cs"/>
              </a:endParaRPr>
            </a:p>
          </p:txBody>
        </p:sp>
      </p:grpSp>
      <p:grpSp>
        <p:nvGrpSpPr>
          <p:cNvPr id="12" name="Group 11"/>
          <p:cNvGrpSpPr/>
          <p:nvPr/>
        </p:nvGrpSpPr>
        <p:grpSpPr>
          <a:xfrm>
            <a:off x="7233666" y="3853048"/>
            <a:ext cx="1295500" cy="607489"/>
            <a:chOff x="331038" y="1765680"/>
            <a:chExt cx="914400" cy="612648"/>
          </a:xfrm>
          <a:solidFill>
            <a:srgbClr val="006C00"/>
          </a:solidFill>
        </p:grpSpPr>
        <p:sp>
          <p:nvSpPr>
            <p:cNvPr id="13" name="Rectangular Callout 12"/>
            <p:cNvSpPr/>
            <p:nvPr/>
          </p:nvSpPr>
          <p:spPr bwMode="auto">
            <a:xfrm>
              <a:off x="331038" y="1765680"/>
              <a:ext cx="914400" cy="612648"/>
            </a:xfrm>
            <a:prstGeom prst="wedgeRectCallout">
              <a:avLst>
                <a:gd name="adj1" fmla="val -90259"/>
                <a:gd name="adj2" fmla="val -125636"/>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14" name="TextBox 13"/>
            <p:cNvSpPr txBox="1"/>
            <p:nvPr/>
          </p:nvSpPr>
          <p:spPr>
            <a:xfrm>
              <a:off x="374871" y="1902727"/>
              <a:ext cx="831839" cy="338554"/>
            </a:xfrm>
            <a:prstGeom prst="rect">
              <a:avLst/>
            </a:prstGeom>
            <a:grpFill/>
          </p:spPr>
          <p:txBody>
            <a:bodyPr wrap="none">
              <a:spAutoFit/>
            </a:bodyPr>
            <a:lstStyle/>
            <a:p>
              <a:pPr algn="ctr">
                <a:defRPr/>
              </a:pPr>
              <a:r>
                <a:rPr lang="en-US" sz="1600" dirty="0">
                  <a:solidFill>
                    <a:srgbClr val="FFFF00"/>
                  </a:solidFill>
                  <a:latin typeface="Arial"/>
                  <a:cs typeface="+mn-cs"/>
                </a:rPr>
                <a:t>II MEF </a:t>
              </a:r>
              <a:r>
                <a:rPr lang="en-US" sz="1600" dirty="0" err="1">
                  <a:solidFill>
                    <a:srgbClr val="FFFF00"/>
                  </a:solidFill>
                  <a:latin typeface="Arial"/>
                  <a:cs typeface="+mn-cs"/>
                </a:rPr>
                <a:t>Det</a:t>
              </a:r>
              <a:endParaRPr lang="en-US" sz="1600" dirty="0">
                <a:solidFill>
                  <a:srgbClr val="FFFF00"/>
                </a:solidFill>
                <a:latin typeface="Arial"/>
                <a:cs typeface="+mn-cs"/>
              </a:endParaRPr>
            </a:p>
          </p:txBody>
        </p:sp>
      </p:grpSp>
      <p:pic>
        <p:nvPicPr>
          <p:cNvPr id="18439" name="Picture 5"/>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5100" y="5110162"/>
            <a:ext cx="1620838"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grpSp>
        <p:nvGrpSpPr>
          <p:cNvPr id="15" name="Group 14"/>
          <p:cNvGrpSpPr/>
          <p:nvPr/>
        </p:nvGrpSpPr>
        <p:grpSpPr>
          <a:xfrm>
            <a:off x="3163903" y="3638166"/>
            <a:ext cx="1450527" cy="728966"/>
            <a:chOff x="354506" y="1765680"/>
            <a:chExt cx="914400" cy="612648"/>
          </a:xfrm>
          <a:solidFill>
            <a:srgbClr val="006C00"/>
          </a:solidFill>
        </p:grpSpPr>
        <p:sp>
          <p:nvSpPr>
            <p:cNvPr id="16" name="Rectangular Callout 15"/>
            <p:cNvSpPr/>
            <p:nvPr/>
          </p:nvSpPr>
          <p:spPr bwMode="auto">
            <a:xfrm>
              <a:off x="354506" y="1765680"/>
              <a:ext cx="914400" cy="612648"/>
            </a:xfrm>
            <a:prstGeom prst="wedgeRectCallout">
              <a:avLst>
                <a:gd name="adj1" fmla="val -227155"/>
                <a:gd name="adj2" fmla="val 259264"/>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17" name="TextBox 16"/>
            <p:cNvSpPr txBox="1"/>
            <p:nvPr/>
          </p:nvSpPr>
          <p:spPr>
            <a:xfrm>
              <a:off x="401134" y="1902727"/>
              <a:ext cx="779313" cy="284532"/>
            </a:xfrm>
            <a:prstGeom prst="rect">
              <a:avLst/>
            </a:prstGeom>
            <a:grpFill/>
          </p:spPr>
          <p:txBody>
            <a:bodyPr wrap="none">
              <a:spAutoFit/>
            </a:bodyPr>
            <a:lstStyle/>
            <a:p>
              <a:pPr algn="ctr">
                <a:defRPr/>
              </a:pPr>
              <a:r>
                <a:rPr lang="en-US" sz="1600" dirty="0">
                  <a:solidFill>
                    <a:srgbClr val="FFFF00"/>
                  </a:solidFill>
                  <a:latin typeface="Arial"/>
                  <a:cs typeface="+mn-cs"/>
                </a:rPr>
                <a:t>III MEF </a:t>
              </a:r>
              <a:r>
                <a:rPr lang="en-US" sz="1600" dirty="0" err="1">
                  <a:solidFill>
                    <a:srgbClr val="FFFF00"/>
                  </a:solidFill>
                  <a:latin typeface="Arial"/>
                  <a:cs typeface="+mn-cs"/>
                </a:rPr>
                <a:t>Det</a:t>
              </a:r>
              <a:endParaRPr lang="en-US" sz="1600" dirty="0">
                <a:solidFill>
                  <a:srgbClr val="FFFF00"/>
                </a:solidFill>
                <a:latin typeface="Arial"/>
                <a:cs typeface="+mn-cs"/>
              </a:endParaRPr>
            </a:p>
          </p:txBody>
        </p:sp>
      </p:grpSp>
      <p:grpSp>
        <p:nvGrpSpPr>
          <p:cNvPr id="19" name="Group 18"/>
          <p:cNvGrpSpPr/>
          <p:nvPr/>
        </p:nvGrpSpPr>
        <p:grpSpPr>
          <a:xfrm>
            <a:off x="7410450" y="3102228"/>
            <a:ext cx="1064854" cy="612648"/>
            <a:chOff x="331038" y="1765680"/>
            <a:chExt cx="914400" cy="612648"/>
          </a:xfrm>
          <a:solidFill>
            <a:srgbClr val="C00000"/>
          </a:solidFill>
        </p:grpSpPr>
        <p:sp>
          <p:nvSpPr>
            <p:cNvPr id="20" name="Rectangular Callout 19"/>
            <p:cNvSpPr/>
            <p:nvPr/>
          </p:nvSpPr>
          <p:spPr bwMode="auto">
            <a:xfrm>
              <a:off x="331038" y="1765680"/>
              <a:ext cx="914400" cy="612648"/>
            </a:xfrm>
            <a:prstGeom prst="wedgeRectCallout">
              <a:avLst>
                <a:gd name="adj1" fmla="val -110187"/>
                <a:gd name="adj2" fmla="val -82061"/>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21" name="TextBox 20"/>
            <p:cNvSpPr txBox="1"/>
            <p:nvPr/>
          </p:nvSpPr>
          <p:spPr>
            <a:xfrm>
              <a:off x="387068" y="1911651"/>
              <a:ext cx="858370" cy="338554"/>
            </a:xfrm>
            <a:prstGeom prst="rect">
              <a:avLst/>
            </a:prstGeom>
            <a:grpFill/>
          </p:spPr>
          <p:txBody>
            <a:bodyPr>
              <a:spAutoFit/>
            </a:bodyPr>
            <a:lstStyle/>
            <a:p>
              <a:pPr>
                <a:defRPr/>
              </a:pPr>
              <a:r>
                <a:rPr lang="en-US" sz="1600" dirty="0">
                  <a:solidFill>
                    <a:srgbClr val="FFFF00"/>
                  </a:solidFill>
                  <a:latin typeface="Arial"/>
                  <a:cs typeface="+mn-cs"/>
                </a:rPr>
                <a:t>2D CAG</a:t>
              </a:r>
            </a:p>
          </p:txBody>
        </p:sp>
      </p:grpSp>
      <p:grpSp>
        <p:nvGrpSpPr>
          <p:cNvPr id="22" name="Group 21"/>
          <p:cNvGrpSpPr/>
          <p:nvPr/>
        </p:nvGrpSpPr>
        <p:grpSpPr>
          <a:xfrm>
            <a:off x="3549576" y="2872491"/>
            <a:ext cx="1064854" cy="612648"/>
            <a:chOff x="331038" y="1765680"/>
            <a:chExt cx="914400" cy="612648"/>
          </a:xfrm>
          <a:solidFill>
            <a:srgbClr val="C00000"/>
          </a:solidFill>
        </p:grpSpPr>
        <p:sp>
          <p:nvSpPr>
            <p:cNvPr id="23" name="Rectangular Callout 22"/>
            <p:cNvSpPr/>
            <p:nvPr/>
          </p:nvSpPr>
          <p:spPr bwMode="auto">
            <a:xfrm>
              <a:off x="331038" y="1765680"/>
              <a:ext cx="914400" cy="612648"/>
            </a:xfrm>
            <a:prstGeom prst="wedgeRectCallout">
              <a:avLst>
                <a:gd name="adj1" fmla="val 133038"/>
                <a:gd name="adj2" fmla="val -130713"/>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24" name="TextBox 23"/>
            <p:cNvSpPr txBox="1"/>
            <p:nvPr/>
          </p:nvSpPr>
          <p:spPr>
            <a:xfrm>
              <a:off x="343680" y="1883248"/>
              <a:ext cx="858370" cy="338554"/>
            </a:xfrm>
            <a:prstGeom prst="rect">
              <a:avLst/>
            </a:prstGeom>
            <a:grpFill/>
          </p:spPr>
          <p:txBody>
            <a:bodyPr>
              <a:spAutoFit/>
            </a:bodyPr>
            <a:lstStyle/>
            <a:p>
              <a:pPr algn="ctr">
                <a:defRPr/>
              </a:pPr>
              <a:r>
                <a:rPr lang="en-US" sz="1600" dirty="0">
                  <a:solidFill>
                    <a:srgbClr val="FFFF00"/>
                  </a:solidFill>
                  <a:latin typeface="Arial"/>
                  <a:cs typeface="+mn-cs"/>
                </a:rPr>
                <a:t>3D CAG</a:t>
              </a:r>
            </a:p>
          </p:txBody>
        </p:sp>
      </p:grpSp>
      <p:grpSp>
        <p:nvGrpSpPr>
          <p:cNvPr id="25" name="Group 24"/>
          <p:cNvGrpSpPr/>
          <p:nvPr/>
        </p:nvGrpSpPr>
        <p:grpSpPr>
          <a:xfrm>
            <a:off x="7138916" y="5508752"/>
            <a:ext cx="1064854" cy="612648"/>
            <a:chOff x="331038" y="1765680"/>
            <a:chExt cx="914400" cy="612648"/>
          </a:xfrm>
          <a:solidFill>
            <a:srgbClr val="C00000"/>
          </a:solidFill>
        </p:grpSpPr>
        <p:sp>
          <p:nvSpPr>
            <p:cNvPr id="26" name="Rectangular Callout 25"/>
            <p:cNvSpPr/>
            <p:nvPr/>
          </p:nvSpPr>
          <p:spPr bwMode="auto">
            <a:xfrm>
              <a:off x="331038" y="1765680"/>
              <a:ext cx="914400" cy="612648"/>
            </a:xfrm>
            <a:prstGeom prst="wedgeRectCallout">
              <a:avLst>
                <a:gd name="adj1" fmla="val -105367"/>
                <a:gd name="adj2" fmla="val -196952"/>
              </a:avLst>
            </a:prstGeom>
            <a:grp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27" name="TextBox 26"/>
            <p:cNvSpPr txBox="1"/>
            <p:nvPr/>
          </p:nvSpPr>
          <p:spPr>
            <a:xfrm>
              <a:off x="371335" y="1872709"/>
              <a:ext cx="858370" cy="338554"/>
            </a:xfrm>
            <a:prstGeom prst="rect">
              <a:avLst/>
            </a:prstGeom>
            <a:grpFill/>
          </p:spPr>
          <p:txBody>
            <a:bodyPr>
              <a:spAutoFit/>
            </a:bodyPr>
            <a:lstStyle/>
            <a:p>
              <a:pPr algn="ctr">
                <a:defRPr/>
              </a:pPr>
              <a:r>
                <a:rPr lang="en-US" sz="1600" dirty="0">
                  <a:solidFill>
                    <a:srgbClr val="FFFF00"/>
                  </a:solidFill>
                  <a:latin typeface="Arial"/>
                  <a:cs typeface="+mn-cs"/>
                </a:rPr>
                <a:t>4th CAG</a:t>
              </a:r>
            </a:p>
          </p:txBody>
        </p:sp>
      </p:grpSp>
      <p:sp>
        <p:nvSpPr>
          <p:cNvPr id="18444" name="AutoShape 12"/>
          <p:cNvSpPr>
            <a:spLocks noChangeAspect="1" noChangeArrowheads="1"/>
          </p:cNvSpPr>
          <p:nvPr/>
        </p:nvSpPr>
        <p:spPr bwMode="auto">
          <a:xfrm>
            <a:off x="1703388" y="1371600"/>
            <a:ext cx="5707062"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solidFill>
                <a:srgbClr val="000000"/>
              </a:solidFill>
              <a:latin typeface="Arial"/>
              <a:cs typeface="+mn-cs"/>
            </a:endParaRPr>
          </a:p>
        </p:txBody>
      </p:sp>
      <p:sp>
        <p:nvSpPr>
          <p:cNvPr id="30" name="Rectangular Callout 29"/>
          <p:cNvSpPr/>
          <p:nvPr/>
        </p:nvSpPr>
        <p:spPr bwMode="auto">
          <a:xfrm>
            <a:off x="4082003" y="5210442"/>
            <a:ext cx="1331095" cy="612648"/>
          </a:xfrm>
          <a:prstGeom prst="wedgeRectCallout">
            <a:avLst>
              <a:gd name="adj1" fmla="val 138461"/>
              <a:gd name="adj2" fmla="val -412962"/>
            </a:avLst>
          </a:prstGeom>
          <a:solidFill>
            <a:srgbClr val="FFBC70"/>
          </a:solidFill>
          <a:ln w="12700" cap="flat" cmpd="sng" algn="ctr">
            <a:solidFill>
              <a:schemeClr val="tx1"/>
            </a:solidFill>
            <a:prstDash val="solid"/>
            <a:round/>
            <a:headEnd type="none" w="med" len="med"/>
            <a:tailEnd type="none" w="med" len="med"/>
          </a:ln>
          <a:effectLst/>
        </p:spPr>
        <p:txBody>
          <a:bodyPr/>
          <a:lstStyle/>
          <a:p>
            <a:pPr>
              <a:defRPr/>
            </a:pPr>
            <a:endParaRPr lang="en-US" sz="1600" b="1">
              <a:solidFill>
                <a:srgbClr val="FFFF00"/>
              </a:solidFill>
              <a:latin typeface="Arial"/>
              <a:cs typeface="+mn-cs"/>
            </a:endParaRPr>
          </a:p>
        </p:txBody>
      </p:sp>
      <p:sp>
        <p:nvSpPr>
          <p:cNvPr id="6" name="Rectangle 5"/>
          <p:cNvSpPr/>
          <p:nvPr/>
        </p:nvSpPr>
        <p:spPr>
          <a:xfrm>
            <a:off x="2236140" y="3313264"/>
            <a:ext cx="1293624" cy="276999"/>
          </a:xfrm>
          <a:prstGeom prst="rect">
            <a:avLst/>
          </a:prstGeom>
        </p:spPr>
        <p:txBody>
          <a:bodyPr wrap="none">
            <a:spAutoFit/>
          </a:bodyPr>
          <a:lstStyle/>
          <a:p>
            <a:pPr fontAlgn="auto">
              <a:spcBef>
                <a:spcPts val="0"/>
              </a:spcBef>
              <a:spcAft>
                <a:spcPts val="0"/>
              </a:spcAft>
            </a:pPr>
            <a:r>
              <a:rPr lang="en-US" sz="1200" dirty="0">
                <a:solidFill>
                  <a:srgbClr val="000000"/>
                </a:solidFill>
                <a:latin typeface="Arial"/>
                <a:cs typeface="+mn-cs"/>
              </a:rPr>
              <a:t>Camp Pendleton</a:t>
            </a:r>
          </a:p>
        </p:txBody>
      </p:sp>
      <p:sp>
        <p:nvSpPr>
          <p:cNvPr id="7" name="Rectangle 6"/>
          <p:cNvSpPr/>
          <p:nvPr/>
        </p:nvSpPr>
        <p:spPr>
          <a:xfrm>
            <a:off x="4513556" y="2205256"/>
            <a:ext cx="1035348" cy="276999"/>
          </a:xfrm>
          <a:prstGeom prst="rect">
            <a:avLst/>
          </a:prstGeom>
        </p:spPr>
        <p:txBody>
          <a:bodyPr wrap="none">
            <a:spAutoFit/>
          </a:bodyPr>
          <a:lstStyle/>
          <a:p>
            <a:pPr fontAlgn="auto">
              <a:spcBef>
                <a:spcPts val="0"/>
              </a:spcBef>
              <a:spcAft>
                <a:spcPts val="0"/>
              </a:spcAft>
            </a:pPr>
            <a:r>
              <a:rPr lang="en-US" sz="1200" dirty="0">
                <a:solidFill>
                  <a:srgbClr val="000000"/>
                </a:solidFill>
                <a:latin typeface="Arial"/>
                <a:cs typeface="+mn-cs"/>
              </a:rPr>
              <a:t>Great Lakes </a:t>
            </a:r>
          </a:p>
        </p:txBody>
      </p:sp>
      <p:sp>
        <p:nvSpPr>
          <p:cNvPr id="34" name="Rectangle 33"/>
          <p:cNvSpPr/>
          <p:nvPr/>
        </p:nvSpPr>
        <p:spPr>
          <a:xfrm>
            <a:off x="5548904" y="2671100"/>
            <a:ext cx="1227324" cy="276999"/>
          </a:xfrm>
          <a:prstGeom prst="rect">
            <a:avLst/>
          </a:prstGeom>
        </p:spPr>
        <p:txBody>
          <a:bodyPr wrap="none">
            <a:spAutoFit/>
          </a:bodyPr>
          <a:lstStyle/>
          <a:p>
            <a:pPr fontAlgn="auto">
              <a:spcBef>
                <a:spcPts val="0"/>
              </a:spcBef>
              <a:spcAft>
                <a:spcPts val="0"/>
              </a:spcAft>
            </a:pPr>
            <a:r>
              <a:rPr lang="en-US" sz="1200" dirty="0" smtClean="0">
                <a:solidFill>
                  <a:srgbClr val="000000"/>
                </a:solidFill>
                <a:latin typeface="Arial"/>
                <a:cs typeface="+mn-cs"/>
              </a:rPr>
              <a:t>Washington DC</a:t>
            </a:r>
            <a:endParaRPr lang="en-US" sz="1200" dirty="0">
              <a:solidFill>
                <a:srgbClr val="000000"/>
              </a:solidFill>
              <a:latin typeface="Arial"/>
              <a:cs typeface="+mn-cs"/>
            </a:endParaRPr>
          </a:p>
        </p:txBody>
      </p:sp>
      <p:sp>
        <p:nvSpPr>
          <p:cNvPr id="35" name="Rectangle 34"/>
          <p:cNvSpPr/>
          <p:nvPr/>
        </p:nvSpPr>
        <p:spPr>
          <a:xfrm>
            <a:off x="5892653" y="2894913"/>
            <a:ext cx="883575" cy="276999"/>
          </a:xfrm>
          <a:prstGeom prst="rect">
            <a:avLst/>
          </a:prstGeom>
        </p:spPr>
        <p:txBody>
          <a:bodyPr wrap="none">
            <a:spAutoFit/>
          </a:bodyPr>
          <a:lstStyle/>
          <a:p>
            <a:pPr fontAlgn="auto">
              <a:spcBef>
                <a:spcPts val="0"/>
              </a:spcBef>
              <a:spcAft>
                <a:spcPts val="0"/>
              </a:spcAft>
            </a:pPr>
            <a:r>
              <a:rPr lang="en-US" sz="1200" dirty="0" smtClean="0">
                <a:solidFill>
                  <a:srgbClr val="000000"/>
                </a:solidFill>
                <a:latin typeface="Arial"/>
                <a:cs typeface="+mn-cs"/>
              </a:rPr>
              <a:t>Quantico  </a:t>
            </a:r>
            <a:endParaRPr lang="en-US" sz="1200" dirty="0">
              <a:solidFill>
                <a:srgbClr val="000000"/>
              </a:solidFill>
              <a:latin typeface="Arial"/>
              <a:cs typeface="+mn-cs"/>
            </a:endParaRPr>
          </a:p>
        </p:txBody>
      </p:sp>
      <p:sp>
        <p:nvSpPr>
          <p:cNvPr id="36" name="Rectangle 35"/>
          <p:cNvSpPr/>
          <p:nvPr/>
        </p:nvSpPr>
        <p:spPr>
          <a:xfrm>
            <a:off x="6280347" y="3376606"/>
            <a:ext cx="771365" cy="461665"/>
          </a:xfrm>
          <a:prstGeom prst="rect">
            <a:avLst/>
          </a:prstGeom>
        </p:spPr>
        <p:txBody>
          <a:bodyPr wrap="none">
            <a:spAutoFit/>
          </a:bodyPr>
          <a:lstStyle/>
          <a:p>
            <a:pPr algn="ctr" fontAlgn="auto">
              <a:spcBef>
                <a:spcPts val="0"/>
              </a:spcBef>
              <a:spcAft>
                <a:spcPts val="0"/>
              </a:spcAft>
            </a:pPr>
            <a:r>
              <a:rPr lang="en-US" sz="1200" dirty="0">
                <a:solidFill>
                  <a:srgbClr val="000000"/>
                </a:solidFill>
                <a:latin typeface="Arial"/>
                <a:cs typeface="+mn-cs"/>
              </a:rPr>
              <a:t>Camp </a:t>
            </a:r>
            <a:endParaRPr lang="en-US" sz="1200" dirty="0" smtClean="0">
              <a:solidFill>
                <a:srgbClr val="000000"/>
              </a:solidFill>
              <a:latin typeface="Arial"/>
              <a:cs typeface="+mn-cs"/>
            </a:endParaRPr>
          </a:p>
          <a:p>
            <a:pPr algn="ctr" fontAlgn="auto">
              <a:spcBef>
                <a:spcPts val="0"/>
              </a:spcBef>
              <a:spcAft>
                <a:spcPts val="0"/>
              </a:spcAft>
            </a:pPr>
            <a:r>
              <a:rPr lang="en-US" sz="1200" dirty="0" smtClean="0">
                <a:solidFill>
                  <a:srgbClr val="000000"/>
                </a:solidFill>
                <a:latin typeface="Arial"/>
                <a:cs typeface="+mn-cs"/>
              </a:rPr>
              <a:t>Lejeune </a:t>
            </a:r>
            <a:endParaRPr lang="en-US" sz="1200" dirty="0">
              <a:solidFill>
                <a:srgbClr val="000000"/>
              </a:solidFill>
              <a:latin typeface="Arial"/>
              <a:cs typeface="+mn-cs"/>
            </a:endParaRPr>
          </a:p>
        </p:txBody>
      </p:sp>
      <p:sp>
        <p:nvSpPr>
          <p:cNvPr id="8" name="Rectangle 7"/>
          <p:cNvSpPr/>
          <p:nvPr/>
        </p:nvSpPr>
        <p:spPr>
          <a:xfrm>
            <a:off x="6528724" y="4469002"/>
            <a:ext cx="688009" cy="276999"/>
          </a:xfrm>
          <a:prstGeom prst="rect">
            <a:avLst/>
          </a:prstGeom>
        </p:spPr>
        <p:txBody>
          <a:bodyPr wrap="none">
            <a:spAutoFit/>
          </a:bodyPr>
          <a:lstStyle/>
          <a:p>
            <a:pPr fontAlgn="auto">
              <a:spcBef>
                <a:spcPts val="0"/>
              </a:spcBef>
              <a:spcAft>
                <a:spcPts val="0"/>
              </a:spcAft>
            </a:pPr>
            <a:r>
              <a:rPr lang="en-US" sz="1200" dirty="0">
                <a:solidFill>
                  <a:srgbClr val="000000"/>
                </a:solidFill>
                <a:latin typeface="Arial"/>
                <a:cs typeface="+mn-cs"/>
              </a:rPr>
              <a:t>Hialeah</a:t>
            </a:r>
          </a:p>
        </p:txBody>
      </p:sp>
      <p:sp>
        <p:nvSpPr>
          <p:cNvPr id="38" name="Rectangle 37"/>
          <p:cNvSpPr/>
          <p:nvPr/>
        </p:nvSpPr>
        <p:spPr>
          <a:xfrm>
            <a:off x="407133" y="5995213"/>
            <a:ext cx="764440" cy="276999"/>
          </a:xfrm>
          <a:prstGeom prst="rect">
            <a:avLst/>
          </a:prstGeom>
        </p:spPr>
        <p:txBody>
          <a:bodyPr wrap="none">
            <a:spAutoFit/>
          </a:bodyPr>
          <a:lstStyle/>
          <a:p>
            <a:pPr fontAlgn="auto">
              <a:spcBef>
                <a:spcPts val="0"/>
              </a:spcBef>
              <a:spcAft>
                <a:spcPts val="0"/>
              </a:spcAft>
            </a:pPr>
            <a:r>
              <a:rPr lang="en-US" sz="1200" dirty="0" smtClean="0">
                <a:solidFill>
                  <a:srgbClr val="000000"/>
                </a:solidFill>
                <a:latin typeface="Arial"/>
                <a:cs typeface="+mn-cs"/>
              </a:rPr>
              <a:t>Okinawa</a:t>
            </a:r>
            <a:endParaRPr lang="en-US" sz="1200" dirty="0">
              <a:solidFill>
                <a:srgbClr val="000000"/>
              </a:solidFill>
              <a:latin typeface="Arial"/>
              <a:cs typeface="+mn-cs"/>
            </a:endParaRPr>
          </a:p>
        </p:txBody>
      </p:sp>
      <p:grpSp>
        <p:nvGrpSpPr>
          <p:cNvPr id="32" name="Group 31"/>
          <p:cNvGrpSpPr/>
          <p:nvPr/>
        </p:nvGrpSpPr>
        <p:grpSpPr>
          <a:xfrm>
            <a:off x="3718798" y="5154612"/>
            <a:ext cx="1791263" cy="1271309"/>
            <a:chOff x="5445795" y="5586691"/>
            <a:chExt cx="1791263" cy="1271309"/>
          </a:xfrm>
        </p:grpSpPr>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5795" y="5586691"/>
              <a:ext cx="1791263" cy="1271309"/>
            </a:xfrm>
            <a:prstGeom prst="rect">
              <a:avLst/>
            </a:prstGeom>
          </p:spPr>
        </p:pic>
        <p:sp>
          <p:nvSpPr>
            <p:cNvPr id="18" name="Rectangle 17"/>
            <p:cNvSpPr/>
            <p:nvPr/>
          </p:nvSpPr>
          <p:spPr>
            <a:xfrm>
              <a:off x="5512392" y="6283275"/>
              <a:ext cx="801822" cy="276999"/>
            </a:xfrm>
            <a:prstGeom prst="rect">
              <a:avLst/>
            </a:prstGeom>
          </p:spPr>
          <p:txBody>
            <a:bodyPr wrap="none">
              <a:spAutoFit/>
            </a:bodyPr>
            <a:lstStyle/>
            <a:p>
              <a:pPr algn="ctr" fontAlgn="auto">
                <a:spcAft>
                  <a:spcPts val="0"/>
                </a:spcAft>
                <a:defRPr/>
              </a:pPr>
              <a:r>
                <a:rPr lang="en-US" sz="1200" dirty="0">
                  <a:solidFill>
                    <a:srgbClr val="D1282E">
                      <a:lumMod val="75000"/>
                    </a:srgbClr>
                  </a:solidFill>
                  <a:latin typeface="Arial"/>
                  <a:cs typeface="+mn-cs"/>
                </a:rPr>
                <a:t>MCCMOS</a:t>
              </a:r>
            </a:p>
          </p:txBody>
        </p:sp>
      </p:grpSp>
      <p:sp>
        <p:nvSpPr>
          <p:cNvPr id="42" name="Title 1"/>
          <p:cNvSpPr>
            <a:spLocks noGrp="1"/>
          </p:cNvSpPr>
          <p:nvPr>
            <p:ph type="title"/>
          </p:nvPr>
        </p:nvSpPr>
        <p:spPr>
          <a:xfrm>
            <a:off x="0" y="0"/>
            <a:ext cx="9144000" cy="1143000"/>
          </a:xfrm>
        </p:spPr>
        <p:txBody>
          <a:bodyPr anchor="ctr"/>
          <a:lstStyle/>
          <a:p>
            <a:r>
              <a:rPr lang="en-US" sz="3600" b="1" dirty="0" smtClean="0">
                <a:solidFill>
                  <a:schemeClr val="tx1"/>
                </a:solidFill>
              </a:rPr>
              <a:t>CA Organizations</a:t>
            </a:r>
            <a:endParaRPr lang="en-US" sz="3600" b="1" dirty="0">
              <a:solidFill>
                <a:schemeClr val="tx1"/>
              </a:solidFill>
            </a:endParaRPr>
          </a:p>
        </p:txBody>
      </p:sp>
      <p:sp>
        <p:nvSpPr>
          <p:cNvPr id="39" name="Slide Number Placeholder 2"/>
          <p:cNvSpPr txBox="1">
            <a:spLocks/>
          </p:cNvSpPr>
          <p:nvPr/>
        </p:nvSpPr>
        <p:spPr bwMode="auto">
          <a:xfrm>
            <a:off x="7897814" y="6400800"/>
            <a:ext cx="1185862" cy="296712"/>
          </a:xfrm>
          <a:prstGeom prst="bracketPair">
            <a:avLst>
              <a:gd name="adj" fmla="val 17949"/>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Arial" charset="0"/>
              </a:defRPr>
            </a:lvl2pPr>
            <a:lvl3pPr marL="914400" algn="l" rtl="0" fontAlgn="base">
              <a:spcBef>
                <a:spcPct val="50000"/>
              </a:spcBef>
              <a:spcAft>
                <a:spcPct val="0"/>
              </a:spcAft>
              <a:defRPr kern="1200">
                <a:solidFill>
                  <a:schemeClr val="tx1"/>
                </a:solidFill>
                <a:latin typeface="Arial" charset="0"/>
                <a:ea typeface="+mn-ea"/>
                <a:cs typeface="Arial" charset="0"/>
              </a:defRPr>
            </a:lvl3pPr>
            <a:lvl4pPr marL="1371600" algn="l" rtl="0" fontAlgn="base">
              <a:spcBef>
                <a:spcPct val="50000"/>
              </a:spcBef>
              <a:spcAft>
                <a:spcPct val="0"/>
              </a:spcAft>
              <a:defRPr kern="1200">
                <a:solidFill>
                  <a:schemeClr val="tx1"/>
                </a:solidFill>
                <a:latin typeface="Arial" charset="0"/>
                <a:ea typeface="+mn-ea"/>
                <a:cs typeface="Arial" charset="0"/>
              </a:defRPr>
            </a:lvl4pPr>
            <a:lvl5pPr marL="1828800" algn="l"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928B5AA-529F-49C6-8CD7-73EF8CC36518}" type="slidenum">
              <a:rPr lang="en-US" smtClean="0">
                <a:solidFill>
                  <a:srgbClr val="000000"/>
                </a:solidFill>
                <a:cs typeface="Arial"/>
              </a:rPr>
              <a:pPr/>
              <a:t>26</a:t>
            </a:fld>
            <a:endParaRPr lang="en-US" dirty="0">
              <a:solidFill>
                <a:srgbClr val="000000"/>
              </a:solidFill>
              <a:cs typeface="Arial"/>
            </a:endParaRPr>
          </a:p>
        </p:txBody>
      </p:sp>
    </p:spTree>
    <p:extLst>
      <p:ext uri="{BB962C8B-B14F-4D97-AF65-F5344CB8AC3E}">
        <p14:creationId xmlns:p14="http://schemas.microsoft.com/office/powerpoint/2010/main" val="2607178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6463" y="1219200"/>
            <a:ext cx="8153400" cy="5216813"/>
          </a:xfrm>
          <a:prstGeom prst="rect">
            <a:avLst/>
          </a:prstGeom>
          <a:noFill/>
        </p:spPr>
        <p:txBody>
          <a:bodyPr wrap="square" rtlCol="0">
            <a:spAutoFit/>
          </a:bodyPr>
          <a:lstStyle/>
          <a:p>
            <a:r>
              <a:rPr lang="en-US" dirty="0" smtClean="0">
                <a:latin typeface="+mn-lt"/>
              </a:rPr>
              <a:t>Marine Corps CA is designed to support operational, or tactical-level MAGTF’s throughout each phase of a large-scale contingency or major theater war.</a:t>
            </a:r>
          </a:p>
          <a:p>
            <a:pPr>
              <a:buFont typeface="Arial" pitchFamily="34" charset="0"/>
              <a:buChar char="•"/>
            </a:pPr>
            <a:r>
              <a:rPr lang="en-US" b="1" dirty="0" smtClean="0">
                <a:latin typeface="+mn-lt"/>
              </a:rPr>
              <a:t>  MEU or Battalion = Civil Affairs Team (Active Component (AC) or 					           Reserve Component (RC)</a:t>
            </a:r>
          </a:p>
          <a:p>
            <a:pPr marL="742950" lvl="1" indent="-285750"/>
            <a:r>
              <a:rPr lang="en-US" dirty="0" smtClean="0">
                <a:latin typeface="+mn-lt"/>
              </a:rPr>
              <a:t>-  The MEU or battalion is supported by one CA Team.</a:t>
            </a:r>
          </a:p>
          <a:p>
            <a:pPr>
              <a:buFont typeface="Arial" pitchFamily="34" charset="0"/>
              <a:buChar char="•"/>
            </a:pPr>
            <a:r>
              <a:rPr lang="en-US" b="1" dirty="0" smtClean="0">
                <a:latin typeface="+mn-lt"/>
              </a:rPr>
              <a:t>  MEB or RCT = CA Detachment (AC or RC)</a:t>
            </a:r>
          </a:p>
          <a:p>
            <a:pPr marL="742950" lvl="1" indent="-285750"/>
            <a:r>
              <a:rPr lang="en-US" dirty="0" smtClean="0">
                <a:latin typeface="+mn-lt"/>
              </a:rPr>
              <a:t>-  The MEB or RCT is supported by one CA detachment, with one CA Team per battalion-sized major subordinate element and a CA detachment HQ augmenting the GCE RCT S-3 CMO staff element and MEB G-9 COM staff element.</a:t>
            </a:r>
          </a:p>
          <a:p>
            <a:pPr>
              <a:buFont typeface="Arial" pitchFamily="34" charset="0"/>
              <a:buChar char="•"/>
            </a:pPr>
            <a:r>
              <a:rPr lang="en-US" b="1" dirty="0" smtClean="0">
                <a:latin typeface="+mn-lt"/>
              </a:rPr>
              <a:t>  MEF =	 CA Detachment (AC)  and Civil Affairs Group (RC)</a:t>
            </a:r>
          </a:p>
          <a:p>
            <a:pPr marL="742950" lvl="1" indent="-285750">
              <a:buFontTx/>
              <a:buChar char="-"/>
            </a:pPr>
            <a:r>
              <a:rPr lang="en-US" dirty="0" smtClean="0">
                <a:latin typeface="+mn-lt"/>
              </a:rPr>
              <a:t>Organic to the MEF is one CA Detachment for deployment as required.</a:t>
            </a:r>
          </a:p>
          <a:p>
            <a:pPr marL="742950" lvl="1" indent="-285750">
              <a:buFontTx/>
              <a:buChar char="-"/>
            </a:pPr>
            <a:r>
              <a:rPr lang="en-US" dirty="0" smtClean="0">
                <a:latin typeface="+mn-lt"/>
              </a:rPr>
              <a:t>The MEF is supported by one CAG, with one CA detachment per RCT and other MSC’s (as required), with CA augments to MEF G-9 CMO element.</a:t>
            </a:r>
          </a:p>
        </p:txBody>
      </p:sp>
      <p:sp>
        <p:nvSpPr>
          <p:cNvPr id="2" name="Slide Number Placeholder 1"/>
          <p:cNvSpPr>
            <a:spLocks noGrp="1"/>
          </p:cNvSpPr>
          <p:nvPr>
            <p:ph type="sldNum" sz="quarter" idx="10"/>
          </p:nvPr>
        </p:nvSpPr>
        <p:spPr>
          <a:xfrm>
            <a:off x="8763000" y="6629400"/>
            <a:ext cx="320675" cy="228600"/>
          </a:xfrm>
        </p:spPr>
        <p:txBody>
          <a:bodyPr/>
          <a:lstStyle/>
          <a:p>
            <a:pPr>
              <a:defRPr/>
            </a:pPr>
            <a:fld id="{74CA28FE-0CB0-4716-97C6-2C1B21EAAFDA}" type="slidenum">
              <a:rPr lang="en-US" smtClean="0">
                <a:solidFill>
                  <a:schemeClr val="tx1"/>
                </a:solidFill>
              </a:rPr>
              <a:pPr>
                <a:defRPr/>
              </a:pPr>
              <a:t>27</a:t>
            </a:fld>
            <a:endParaRPr lang="en-US" dirty="0">
              <a:solidFill>
                <a:schemeClr val="tx1"/>
              </a:solidFill>
            </a:endParaRPr>
          </a:p>
        </p:txBody>
      </p:sp>
      <p:sp>
        <p:nvSpPr>
          <p:cNvPr id="5" name="Title 1"/>
          <p:cNvSpPr txBox="1">
            <a:spLocks/>
          </p:cNvSpPr>
          <p:nvPr/>
        </p:nvSpPr>
        <p:spPr>
          <a:xfrm>
            <a:off x="0" y="0"/>
            <a:ext cx="9144000" cy="1143000"/>
          </a:xfrm>
          <a:prstGeom prst="rect">
            <a:avLst/>
          </a:prstGeom>
        </p:spPr>
        <p:txBody>
          <a:bodyPr anchor="ctr"/>
          <a:lst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a:lstStyle>
          <a:p>
            <a:pPr eaLnBrk="1" fontAlgn="auto" hangingPunct="1">
              <a:spcAft>
                <a:spcPts val="0"/>
              </a:spcAft>
              <a:defRPr/>
            </a:pPr>
            <a:r>
              <a:rPr lang="en-US" kern="0" dirty="0" smtClean="0">
                <a:solidFill>
                  <a:schemeClr val="tx1"/>
                </a:solidFill>
                <a:latin typeface="+mn-lt"/>
              </a:rPr>
              <a:t>Concept of CA Employment</a:t>
            </a:r>
            <a:endParaRPr lang="en-US" kern="0" dirty="0">
              <a:solidFill>
                <a:schemeClr val="tx1"/>
              </a:solidFill>
              <a:latin typeface="+mn-lt"/>
            </a:endParaRPr>
          </a:p>
        </p:txBody>
      </p:sp>
    </p:spTree>
    <p:extLst>
      <p:ext uri="{BB962C8B-B14F-4D97-AF65-F5344CB8AC3E}">
        <p14:creationId xmlns:p14="http://schemas.microsoft.com/office/powerpoint/2010/main" val="342679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Grp="1" noChangeArrowheads="1"/>
          </p:cNvSpPr>
          <p:nvPr>
            <p:ph type="title"/>
          </p:nvPr>
        </p:nvSpPr>
        <p:spPr/>
        <p:txBody>
          <a:bodyPr/>
          <a:lstStyle/>
          <a:p>
            <a:r>
              <a:rPr lang="en-US" altLang="en-US" sz="3600" dirty="0" smtClean="0"/>
              <a:t>Purpose of USMC Civil Affairs</a:t>
            </a:r>
          </a:p>
        </p:txBody>
      </p:sp>
      <p:sp>
        <p:nvSpPr>
          <p:cNvPr id="9219" name="Rectangle 3"/>
          <p:cNvSpPr>
            <a:spLocks noGrp="1" noChangeArrowheads="1"/>
          </p:cNvSpPr>
          <p:nvPr>
            <p:ph type="body" idx="1"/>
          </p:nvPr>
        </p:nvSpPr>
        <p:spPr>
          <a:xfrm>
            <a:off x="5105400" y="1447800"/>
            <a:ext cx="4038600" cy="4800600"/>
          </a:xfrm>
        </p:spPr>
        <p:txBody>
          <a:bodyPr/>
          <a:lstStyle/>
          <a:p>
            <a:pPr marL="114300" indent="0">
              <a:buNone/>
            </a:pPr>
            <a:r>
              <a:rPr lang="en-US" altLang="en-US" sz="2800" dirty="0" smtClean="0"/>
              <a:t>The purpose of Marine Corps CA is to support the MAGTF Commander.  </a:t>
            </a:r>
          </a:p>
          <a:p>
            <a:pPr marL="114300" indent="0">
              <a:buNone/>
            </a:pPr>
            <a:endParaRPr lang="en-US" altLang="en-US" sz="2800" dirty="0"/>
          </a:p>
          <a:p>
            <a:pPr marL="114300" indent="0">
              <a:buNone/>
            </a:pPr>
            <a:r>
              <a:rPr lang="en-US" altLang="en-US" sz="2800" dirty="0" smtClean="0"/>
              <a:t>CA Marines assist the MAGTF Commander to plan, coordinate and facilitate the execution of CMO.</a:t>
            </a:r>
          </a:p>
        </p:txBody>
      </p:sp>
      <p:graphicFrame>
        <p:nvGraphicFramePr>
          <p:cNvPr id="6" name="Diagram 5"/>
          <p:cNvGraphicFramePr/>
          <p:nvPr>
            <p:extLst>
              <p:ext uri="{D42A27DB-BD31-4B8C-83A1-F6EECF244321}">
                <p14:modId xmlns:p14="http://schemas.microsoft.com/office/powerpoint/2010/main" val="3727653348"/>
              </p:ext>
            </p:extLst>
          </p:nvPr>
        </p:nvGraphicFramePr>
        <p:xfrm>
          <a:off x="228600" y="1447800"/>
          <a:ext cx="4724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2928B5AA-529F-49C6-8CD7-73EF8CC36518}" type="slidenum">
              <a:rPr lang="en-US" smtClean="0"/>
              <a:pPr/>
              <a:t>3</a:t>
            </a:fld>
            <a:endParaRPr lang="en-US"/>
          </a:p>
        </p:txBody>
      </p:sp>
    </p:spTree>
    <p:extLst>
      <p:ext uri="{BB962C8B-B14F-4D97-AF65-F5344CB8AC3E}">
        <p14:creationId xmlns:p14="http://schemas.microsoft.com/office/powerpoint/2010/main" val="251374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p:cNvSpPr>
          <p:nvPr/>
        </p:nvSpPr>
        <p:spPr bwMode="auto">
          <a:xfrm>
            <a:off x="457200" y="1371600"/>
            <a:ext cx="8229600" cy="4876800"/>
          </a:xfrm>
          <a:prstGeom prst="rect">
            <a:avLst/>
          </a:prstGeom>
          <a:noFill/>
          <a:ln w="9525">
            <a:noFill/>
            <a:miter lim="800000"/>
            <a:headEnd/>
            <a:tailEnd/>
          </a:ln>
        </p:spPr>
        <p:txBody>
          <a:bodyPr/>
          <a:lstStyle/>
          <a:p>
            <a:pPr marL="342900" indent="-342900">
              <a:spcBef>
                <a:spcPct val="20000"/>
              </a:spcBef>
              <a:buFontTx/>
              <a:buChar char="•"/>
            </a:pPr>
            <a:r>
              <a:rPr lang="en-US" sz="2400" dirty="0" smtClean="0"/>
              <a:t>Plan and Integrate CMO into MAGTF operations</a:t>
            </a:r>
          </a:p>
          <a:p>
            <a:pPr marL="342900" indent="-342900">
              <a:spcBef>
                <a:spcPct val="20000"/>
              </a:spcBef>
              <a:buFontTx/>
              <a:buChar char="•"/>
            </a:pPr>
            <a:r>
              <a:rPr lang="en-US" sz="2400" dirty="0" smtClean="0"/>
              <a:t>Coordinate with interagency partners</a:t>
            </a:r>
          </a:p>
          <a:p>
            <a:pPr marL="342900" indent="-342900">
              <a:spcBef>
                <a:spcPct val="20000"/>
              </a:spcBef>
              <a:buFontTx/>
              <a:buChar char="•"/>
            </a:pPr>
            <a:r>
              <a:rPr lang="en-US" sz="2400" dirty="0" smtClean="0">
                <a:latin typeface="+mn-lt"/>
              </a:rPr>
              <a:t>Facilitate effective and efficient support of Host Nation (HN) Government </a:t>
            </a:r>
            <a:endParaRPr lang="en-US" sz="2400" dirty="0">
              <a:latin typeface="+mn-lt"/>
            </a:endParaRPr>
          </a:p>
          <a:p>
            <a:pPr marL="342900" indent="-342900">
              <a:spcBef>
                <a:spcPct val="20000"/>
              </a:spcBef>
              <a:buFontTx/>
              <a:buChar char="•"/>
            </a:pPr>
            <a:r>
              <a:rPr lang="en-US" sz="2400" dirty="0" smtClean="0"/>
              <a:t>Conduct Civil Preparation of the Battlespace</a:t>
            </a:r>
          </a:p>
          <a:p>
            <a:pPr marL="800100" lvl="1" indent="-342900">
              <a:spcBef>
                <a:spcPct val="20000"/>
              </a:spcBef>
              <a:buFontTx/>
              <a:buChar char="•"/>
            </a:pPr>
            <a:r>
              <a:rPr lang="en-US" sz="2400" dirty="0" smtClean="0"/>
              <a:t>Conduct Civil Reconnaissance</a:t>
            </a:r>
          </a:p>
          <a:p>
            <a:pPr marL="800100" lvl="1" indent="-342900">
              <a:spcBef>
                <a:spcPct val="20000"/>
              </a:spcBef>
              <a:buFontTx/>
              <a:buChar char="•"/>
            </a:pPr>
            <a:r>
              <a:rPr lang="en-US" sz="2400" dirty="0" smtClean="0"/>
              <a:t>Civil Engagements</a:t>
            </a:r>
          </a:p>
          <a:p>
            <a:pPr marL="800100" lvl="1" indent="-342900">
              <a:spcBef>
                <a:spcPct val="20000"/>
              </a:spcBef>
              <a:buFontTx/>
              <a:buChar char="•"/>
            </a:pPr>
            <a:r>
              <a:rPr lang="en-US" sz="2400" dirty="0" smtClean="0"/>
              <a:t>Civil Information Analysis and advise force on the civil environment </a:t>
            </a:r>
          </a:p>
          <a:p>
            <a:pPr marL="800100" lvl="1" indent="-342900">
              <a:spcBef>
                <a:spcPct val="20000"/>
              </a:spcBef>
              <a:buFontTx/>
              <a:buChar char="•"/>
            </a:pPr>
            <a:r>
              <a:rPr lang="en-US" sz="2400" dirty="0" smtClean="0"/>
              <a:t>Manage Civil Information</a:t>
            </a:r>
          </a:p>
          <a:p>
            <a:pPr marL="342900" indent="-342900">
              <a:spcBef>
                <a:spcPct val="20000"/>
              </a:spcBef>
              <a:buFontTx/>
              <a:buChar char="•"/>
            </a:pPr>
            <a:r>
              <a:rPr lang="en-US" sz="2400" dirty="0" smtClean="0"/>
              <a:t>Minimize civilian interference while maximizing the local population support</a:t>
            </a:r>
          </a:p>
        </p:txBody>
      </p:sp>
      <p:sp>
        <p:nvSpPr>
          <p:cNvPr id="2" name="Slide Number Placeholder 1"/>
          <p:cNvSpPr>
            <a:spLocks noGrp="1"/>
          </p:cNvSpPr>
          <p:nvPr>
            <p:ph type="sldNum" sz="quarter" idx="10"/>
          </p:nvPr>
        </p:nvSpPr>
        <p:spPr/>
        <p:txBody>
          <a:bodyPr/>
          <a:lstStyle/>
          <a:p>
            <a:pPr>
              <a:defRPr/>
            </a:pPr>
            <a:fld id="{9DD7BAFF-C3FA-409B-86C6-3E8092DDF96C}" type="slidenum">
              <a:rPr lang="en-US" smtClean="0"/>
              <a:pPr>
                <a:defRPr/>
              </a:pPr>
              <a:t>4</a:t>
            </a:fld>
            <a:endParaRPr lang="en-US"/>
          </a:p>
        </p:txBody>
      </p:sp>
      <p:sp>
        <p:nvSpPr>
          <p:cNvPr id="5" name="Rectangle 5"/>
          <p:cNvSpPr txBox="1">
            <a:spLocks noChangeArrowheads="1"/>
          </p:cNvSpPr>
          <p:nvPr/>
        </p:nvSpPr>
        <p:spPr>
          <a:xfrm>
            <a:off x="0" y="0"/>
            <a:ext cx="9144000" cy="1143000"/>
          </a:xfrm>
          <a:prstGeom prst="rect">
            <a:avLst/>
          </a:prstGeom>
        </p:spPr>
        <p:txBody>
          <a:bodyPr anchor="ctr"/>
          <a:lstStyle>
            <a:lvl1pPr algn="ctr" rtl="0"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600" b="1">
                <a:solidFill>
                  <a:schemeClr val="tx2"/>
                </a:solidFill>
                <a:latin typeface="Arial" charset="0"/>
                <a:cs typeface="Arial" charset="0"/>
              </a:defRPr>
            </a:lvl6pPr>
            <a:lvl7pPr marL="914400" algn="ctr" rtl="0" fontAlgn="base">
              <a:spcBef>
                <a:spcPct val="0"/>
              </a:spcBef>
              <a:spcAft>
                <a:spcPct val="0"/>
              </a:spcAft>
              <a:defRPr sz="3600" b="1">
                <a:solidFill>
                  <a:schemeClr val="tx2"/>
                </a:solidFill>
                <a:latin typeface="Arial" charset="0"/>
                <a:cs typeface="Arial" charset="0"/>
              </a:defRPr>
            </a:lvl7pPr>
            <a:lvl8pPr marL="1371600" algn="ctr" rtl="0" fontAlgn="base">
              <a:spcBef>
                <a:spcPct val="0"/>
              </a:spcBef>
              <a:spcAft>
                <a:spcPct val="0"/>
              </a:spcAft>
              <a:defRPr sz="3600" b="1">
                <a:solidFill>
                  <a:schemeClr val="tx2"/>
                </a:solidFill>
                <a:latin typeface="Arial" charset="0"/>
                <a:cs typeface="Arial" charset="0"/>
              </a:defRPr>
            </a:lvl8pPr>
            <a:lvl9pPr marL="1828800" algn="ctr" rtl="0" fontAlgn="base">
              <a:spcBef>
                <a:spcPct val="0"/>
              </a:spcBef>
              <a:spcAft>
                <a:spcPct val="0"/>
              </a:spcAft>
              <a:defRPr sz="3600" b="1">
                <a:solidFill>
                  <a:schemeClr val="tx2"/>
                </a:solidFill>
                <a:latin typeface="Arial" charset="0"/>
                <a:cs typeface="Arial" charset="0"/>
              </a:defRPr>
            </a:lvl9pPr>
          </a:lstStyle>
          <a:p>
            <a:r>
              <a:rPr lang="en-US" altLang="en-US" kern="0" dirty="0" smtClean="0"/>
              <a:t>USMC CA Capabilities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r>
              <a:rPr lang="en-US" altLang="en-US" dirty="0" smtClean="0"/>
              <a:t>USMC CA Capabilities</a:t>
            </a:r>
          </a:p>
        </p:txBody>
      </p:sp>
      <p:grpSp>
        <p:nvGrpSpPr>
          <p:cNvPr id="12" name="Group 11"/>
          <p:cNvGrpSpPr/>
          <p:nvPr/>
        </p:nvGrpSpPr>
        <p:grpSpPr>
          <a:xfrm>
            <a:off x="381000" y="1219200"/>
            <a:ext cx="8382001" cy="5336347"/>
            <a:chOff x="76198" y="1219200"/>
            <a:chExt cx="8686803" cy="5562599"/>
          </a:xfrm>
        </p:grpSpPr>
        <p:cxnSp>
          <p:nvCxnSpPr>
            <p:cNvPr id="43" name="Elbow Connector 42"/>
            <p:cNvCxnSpPr/>
            <p:nvPr/>
          </p:nvCxnSpPr>
          <p:spPr bwMode="auto">
            <a:xfrm>
              <a:off x="2438400" y="6248399"/>
              <a:ext cx="914400" cy="266700"/>
            </a:xfrm>
            <a:prstGeom prst="bentConnector3">
              <a:avLst>
                <a:gd name="adj1" fmla="val 50000"/>
              </a:avLst>
            </a:prstGeom>
            <a:no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10" name="Rounded Rectangle 9"/>
            <p:cNvSpPr/>
            <p:nvPr/>
          </p:nvSpPr>
          <p:spPr bwMode="auto">
            <a:xfrm rot="5400000">
              <a:off x="5116514" y="-468312"/>
              <a:ext cx="228600" cy="3603625"/>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smtClean="0">
                  <a:solidFill>
                    <a:schemeClr val="tx1"/>
                  </a:solidFill>
                </a:rPr>
                <a:t>Stability Operations</a:t>
              </a:r>
              <a:endParaRPr lang="en-US" sz="1000" dirty="0">
                <a:solidFill>
                  <a:schemeClr val="tx1"/>
                </a:solidFill>
              </a:endParaRPr>
            </a:p>
          </p:txBody>
        </p:sp>
        <p:sp>
          <p:nvSpPr>
            <p:cNvPr id="11" name="Rounded Rectangle 10"/>
            <p:cNvSpPr/>
            <p:nvPr/>
          </p:nvSpPr>
          <p:spPr bwMode="auto">
            <a:xfrm rot="5400000">
              <a:off x="5040313" y="-163513"/>
              <a:ext cx="381000" cy="3603625"/>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CMO integration into </a:t>
              </a:r>
              <a:r>
                <a:rPr lang="en-US" sz="1000" dirty="0" smtClean="0">
                  <a:solidFill>
                    <a:schemeClr val="tx1"/>
                  </a:solidFill>
                </a:rPr>
                <a:t>MCPP (Civil Preparation of the Battlespace / Supporting Concept Development)</a:t>
              </a:r>
              <a:endParaRPr lang="en-US" sz="1000" dirty="0">
                <a:solidFill>
                  <a:schemeClr val="tx1"/>
                </a:solidFill>
              </a:endParaRPr>
            </a:p>
          </p:txBody>
        </p:sp>
        <p:sp>
          <p:nvSpPr>
            <p:cNvPr id="13" name="Rounded Rectangle 12"/>
            <p:cNvSpPr/>
            <p:nvPr/>
          </p:nvSpPr>
          <p:spPr bwMode="auto">
            <a:xfrm rot="5400000">
              <a:off x="5116514" y="141287"/>
              <a:ext cx="228600" cy="3603625"/>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Civ-Mil Operations Center (CMOC)</a:t>
              </a:r>
            </a:p>
          </p:txBody>
        </p:sp>
        <p:sp>
          <p:nvSpPr>
            <p:cNvPr id="14" name="Rounded Rectangle 13"/>
            <p:cNvSpPr/>
            <p:nvPr/>
          </p:nvSpPr>
          <p:spPr bwMode="auto">
            <a:xfrm rot="5400000">
              <a:off x="5116514" y="369887"/>
              <a:ext cx="228600" cy="3603625"/>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Resource </a:t>
              </a:r>
              <a:r>
                <a:rPr lang="en-US" sz="1000" dirty="0" smtClean="0">
                  <a:solidFill>
                    <a:schemeClr val="tx1"/>
                  </a:solidFill>
                </a:rPr>
                <a:t>/ Project / </a:t>
              </a:r>
              <a:r>
                <a:rPr lang="en-US" sz="1000" dirty="0">
                  <a:solidFill>
                    <a:schemeClr val="tx1"/>
                  </a:solidFill>
                </a:rPr>
                <a:t>Program Management</a:t>
              </a:r>
            </a:p>
          </p:txBody>
        </p:sp>
        <p:sp>
          <p:nvSpPr>
            <p:cNvPr id="16" name="Rounded Rectangle 15"/>
            <p:cNvSpPr/>
            <p:nvPr/>
          </p:nvSpPr>
          <p:spPr bwMode="auto">
            <a:xfrm rot="5400000">
              <a:off x="5040314" y="903287"/>
              <a:ext cx="381000" cy="3603625"/>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Facilitation of Key Leader Engagement, </a:t>
              </a:r>
              <a:r>
                <a:rPr lang="en-US" sz="1000" dirty="0" smtClean="0">
                  <a:solidFill>
                    <a:schemeClr val="tx1"/>
                  </a:solidFill>
                </a:rPr>
                <a:t>Negotiation and Mediation</a:t>
              </a:r>
              <a:endParaRPr lang="en-US" sz="1000" dirty="0">
                <a:solidFill>
                  <a:schemeClr val="tx1"/>
                </a:solidFill>
              </a:endParaRPr>
            </a:p>
          </p:txBody>
        </p:sp>
        <p:cxnSp>
          <p:nvCxnSpPr>
            <p:cNvPr id="18" name="Elbow Connector 17"/>
            <p:cNvCxnSpPr/>
            <p:nvPr/>
          </p:nvCxnSpPr>
          <p:spPr bwMode="auto">
            <a:xfrm>
              <a:off x="2438400" y="2705099"/>
              <a:ext cx="914400" cy="838200"/>
            </a:xfrm>
            <a:prstGeom prst="bentConnector3">
              <a:avLst>
                <a:gd name="adj1" fmla="val 50000"/>
              </a:avLst>
            </a:prstGeom>
            <a:no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19" name="Rounded Rectangle 18"/>
            <p:cNvSpPr/>
            <p:nvPr/>
          </p:nvSpPr>
          <p:spPr bwMode="auto">
            <a:xfrm rot="5400000">
              <a:off x="1545319" y="1848643"/>
              <a:ext cx="1100364" cy="1295401"/>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wrap="square" anchor="ctr" anchorCtr="1">
              <a:spAutoFit/>
            </a:bodyPr>
            <a:lstStyle/>
            <a:p>
              <a:pPr>
                <a:defRPr/>
              </a:pPr>
              <a:r>
                <a:rPr lang="en-US" sz="1000" b="1" dirty="0" smtClean="0">
                  <a:solidFill>
                    <a:schemeClr val="tx1"/>
                  </a:solidFill>
                </a:rPr>
                <a:t>MCT 1.15.1.1 </a:t>
              </a:r>
              <a:r>
                <a:rPr lang="en-US" sz="1000" b="1" dirty="0">
                  <a:solidFill>
                    <a:schemeClr val="tx1"/>
                  </a:solidFill>
                </a:rPr>
                <a:t>(Facilitate Populace and </a:t>
              </a:r>
              <a:r>
                <a:rPr lang="en-US" sz="1000" b="1" dirty="0" smtClean="0">
                  <a:solidFill>
                    <a:schemeClr val="tx1"/>
                  </a:solidFill>
                </a:rPr>
                <a:t>Resources </a:t>
              </a:r>
              <a:r>
                <a:rPr lang="en-US" sz="1000" b="1" dirty="0">
                  <a:solidFill>
                    <a:schemeClr val="tx1"/>
                  </a:solidFill>
                </a:rPr>
                <a:t>Control</a:t>
              </a:r>
              <a:r>
                <a:rPr lang="en-US" sz="1000" b="1" dirty="0" smtClean="0">
                  <a:solidFill>
                    <a:schemeClr val="tx1"/>
                  </a:solidFill>
                </a:rPr>
                <a:t>)</a:t>
              </a:r>
              <a:endParaRPr lang="en-US" sz="1000" b="1" dirty="0">
                <a:solidFill>
                  <a:schemeClr val="tx1"/>
                </a:solidFill>
              </a:endParaRPr>
            </a:p>
          </p:txBody>
        </p:sp>
        <p:sp>
          <p:nvSpPr>
            <p:cNvPr id="20" name="Rounded Rectangle 19"/>
            <p:cNvSpPr/>
            <p:nvPr/>
          </p:nvSpPr>
          <p:spPr bwMode="auto">
            <a:xfrm rot="5400000">
              <a:off x="5116514" y="14747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PRC (Curfews, checkpoints, protection of infrastructure) </a:t>
              </a:r>
            </a:p>
          </p:txBody>
        </p:sp>
        <p:sp>
          <p:nvSpPr>
            <p:cNvPr id="21" name="Rounded Rectangle 20"/>
            <p:cNvSpPr/>
            <p:nvPr/>
          </p:nvSpPr>
          <p:spPr bwMode="auto">
            <a:xfrm rot="5400000">
              <a:off x="5116514" y="17033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DC Operations (DC Camp operations)</a:t>
              </a:r>
            </a:p>
          </p:txBody>
        </p:sp>
        <p:sp>
          <p:nvSpPr>
            <p:cNvPr id="22" name="Rounded Rectangle 21"/>
            <p:cNvSpPr/>
            <p:nvPr/>
          </p:nvSpPr>
          <p:spPr bwMode="auto">
            <a:xfrm rot="5400000">
              <a:off x="5116514" y="19319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Battlefield Claims</a:t>
              </a:r>
            </a:p>
          </p:txBody>
        </p:sp>
        <p:cxnSp>
          <p:nvCxnSpPr>
            <p:cNvPr id="27" name="Elbow Connector 26"/>
            <p:cNvCxnSpPr/>
            <p:nvPr/>
          </p:nvCxnSpPr>
          <p:spPr bwMode="auto">
            <a:xfrm>
              <a:off x="2416175" y="4038599"/>
              <a:ext cx="936625" cy="114300"/>
            </a:xfrm>
            <a:prstGeom prst="bentConnector3">
              <a:avLst>
                <a:gd name="adj1" fmla="val 50000"/>
              </a:avLst>
            </a:prstGeom>
            <a:no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28" name="Rounded Rectangle 27"/>
            <p:cNvSpPr/>
            <p:nvPr/>
          </p:nvSpPr>
          <p:spPr bwMode="auto">
            <a:xfrm rot="5400000">
              <a:off x="1652828" y="3061828"/>
              <a:ext cx="885349" cy="1295403"/>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wrap="square" anchor="ctr" anchorCtr="1">
              <a:spAutoFit/>
            </a:bodyPr>
            <a:lstStyle/>
            <a:p>
              <a:pPr>
                <a:defRPr/>
              </a:pPr>
              <a:r>
                <a:rPr lang="en-US" sz="1000" b="1" dirty="0" smtClean="0">
                  <a:solidFill>
                    <a:schemeClr val="tx1"/>
                  </a:solidFill>
                </a:rPr>
                <a:t>MCT 1.15.1.2 </a:t>
              </a:r>
              <a:r>
                <a:rPr lang="en-US" sz="1000" b="1" dirty="0">
                  <a:solidFill>
                    <a:schemeClr val="tx1"/>
                  </a:solidFill>
                </a:rPr>
                <a:t>(Facilitate Foreign Humanitarian Assistance) </a:t>
              </a:r>
            </a:p>
          </p:txBody>
        </p:sp>
        <p:cxnSp>
          <p:nvCxnSpPr>
            <p:cNvPr id="29" name="Elbow Connector 28"/>
            <p:cNvCxnSpPr/>
            <p:nvPr/>
          </p:nvCxnSpPr>
          <p:spPr bwMode="auto">
            <a:xfrm>
              <a:off x="2416175" y="4724399"/>
              <a:ext cx="936625" cy="114300"/>
            </a:xfrm>
            <a:prstGeom prst="bentConnector3">
              <a:avLst>
                <a:gd name="adj1" fmla="val 50000"/>
              </a:avLst>
            </a:prstGeom>
            <a:no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30" name="Rounded Rectangle 29"/>
            <p:cNvSpPr/>
            <p:nvPr/>
          </p:nvSpPr>
          <p:spPr bwMode="auto">
            <a:xfrm rot="5400000">
              <a:off x="1710533" y="4110829"/>
              <a:ext cx="769937" cy="1295403"/>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chemeClr val="tx1"/>
                  </a:solidFill>
                </a:rPr>
                <a:t>MCT 1.15.1.3 </a:t>
              </a:r>
              <a:r>
                <a:rPr lang="en-US" sz="1000" b="1" dirty="0">
                  <a:solidFill>
                    <a:schemeClr val="tx1"/>
                  </a:solidFill>
                </a:rPr>
                <a:t>(Facilitate Nation Assistance</a:t>
              </a:r>
              <a:r>
                <a:rPr lang="en-US" sz="1000" b="1" dirty="0" smtClean="0">
                  <a:solidFill>
                    <a:schemeClr val="tx1"/>
                  </a:solidFill>
                </a:rPr>
                <a:t>)</a:t>
              </a:r>
              <a:endParaRPr lang="en-US" sz="1000" b="1" dirty="0">
                <a:solidFill>
                  <a:schemeClr val="tx1"/>
                </a:solidFill>
              </a:endParaRPr>
            </a:p>
          </p:txBody>
        </p:sp>
        <p:cxnSp>
          <p:nvCxnSpPr>
            <p:cNvPr id="31" name="Elbow Connector 30"/>
            <p:cNvCxnSpPr/>
            <p:nvPr/>
          </p:nvCxnSpPr>
          <p:spPr bwMode="auto">
            <a:xfrm>
              <a:off x="2438400" y="5410199"/>
              <a:ext cx="914400" cy="266700"/>
            </a:xfrm>
            <a:prstGeom prst="bentConnector3">
              <a:avLst>
                <a:gd name="adj1" fmla="val 50000"/>
              </a:avLst>
            </a:prstGeom>
            <a:no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32" name="Rounded Rectangle 31"/>
            <p:cNvSpPr/>
            <p:nvPr/>
          </p:nvSpPr>
          <p:spPr bwMode="auto">
            <a:xfrm rot="5400000">
              <a:off x="1724027" y="4962522"/>
              <a:ext cx="742950" cy="1295404"/>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chemeClr val="tx1"/>
                  </a:solidFill>
                </a:rPr>
                <a:t>MCT 1.15.1.4 (Collect Civil Information)</a:t>
              </a:r>
              <a:endParaRPr lang="en-US" sz="1000" b="1" dirty="0">
                <a:solidFill>
                  <a:schemeClr val="tx1"/>
                </a:solidFill>
              </a:endParaRPr>
            </a:p>
          </p:txBody>
        </p:sp>
        <p:sp>
          <p:nvSpPr>
            <p:cNvPr id="33" name="Rounded Rectangle 32"/>
            <p:cNvSpPr/>
            <p:nvPr/>
          </p:nvSpPr>
          <p:spPr bwMode="auto">
            <a:xfrm rot="5400000">
              <a:off x="5119689" y="22367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Planning/Facilitating HA/DR Operations </a:t>
              </a:r>
            </a:p>
          </p:txBody>
        </p:sp>
        <p:sp>
          <p:nvSpPr>
            <p:cNvPr id="34" name="Rounded Rectangle 33"/>
            <p:cNvSpPr/>
            <p:nvPr/>
          </p:nvSpPr>
          <p:spPr bwMode="auto">
            <a:xfrm rot="5400000">
              <a:off x="5119689" y="24653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Humanitarian Civic Assistance/Theater Sec Cooperation</a:t>
              </a:r>
            </a:p>
          </p:txBody>
        </p:sp>
        <p:sp>
          <p:nvSpPr>
            <p:cNvPr id="37" name="Rounded Rectangle 36"/>
            <p:cNvSpPr/>
            <p:nvPr/>
          </p:nvSpPr>
          <p:spPr bwMode="auto">
            <a:xfrm rot="5400000">
              <a:off x="5116514" y="27701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Validate/Nominate/Evaluate NA Projects</a:t>
              </a:r>
            </a:p>
          </p:txBody>
        </p:sp>
        <p:sp>
          <p:nvSpPr>
            <p:cNvPr id="38" name="Rounded Rectangle 37"/>
            <p:cNvSpPr/>
            <p:nvPr/>
          </p:nvSpPr>
          <p:spPr bwMode="auto">
            <a:xfrm rot="5400000">
              <a:off x="5040314" y="3074986"/>
              <a:ext cx="3810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Facilitate NA Projects (QC, Metrics, Costs, Synchronization and Execution)</a:t>
              </a:r>
            </a:p>
          </p:txBody>
        </p:sp>
        <p:sp>
          <p:nvSpPr>
            <p:cNvPr id="39" name="Rounded Rectangle 38"/>
            <p:cNvSpPr/>
            <p:nvPr/>
          </p:nvSpPr>
          <p:spPr bwMode="auto">
            <a:xfrm rot="5400000">
              <a:off x="5040314" y="3532186"/>
              <a:ext cx="3810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Collect Civil Information (</a:t>
              </a:r>
              <a:r>
                <a:rPr lang="en-US" sz="1000" dirty="0" smtClean="0">
                  <a:solidFill>
                    <a:schemeClr val="tx1"/>
                  </a:solidFill>
                </a:rPr>
                <a:t>ASCOPE / PMESII, Stability Assessment Framework, </a:t>
              </a:r>
              <a:r>
                <a:rPr lang="en-US" sz="1000" dirty="0">
                  <a:solidFill>
                    <a:schemeClr val="tx1"/>
                  </a:solidFill>
                </a:rPr>
                <a:t>etc.)</a:t>
              </a:r>
            </a:p>
          </p:txBody>
        </p:sp>
        <p:sp>
          <p:nvSpPr>
            <p:cNvPr id="41" name="Rounded Rectangle 40"/>
            <p:cNvSpPr/>
            <p:nvPr/>
          </p:nvSpPr>
          <p:spPr bwMode="auto">
            <a:xfrm rot="5400000">
              <a:off x="5116514" y="3836986"/>
              <a:ext cx="228600"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a:solidFill>
                    <a:schemeClr val="tx1"/>
                  </a:solidFill>
                </a:rPr>
                <a:t>Consolidate, Analyze, Produce, Share Civil Information</a:t>
              </a:r>
            </a:p>
          </p:txBody>
        </p:sp>
        <p:sp>
          <p:nvSpPr>
            <p:cNvPr id="42" name="Rounded Rectangle 41"/>
            <p:cNvSpPr/>
            <p:nvPr/>
          </p:nvSpPr>
          <p:spPr bwMode="auto">
            <a:xfrm rot="5400000">
              <a:off x="1762127" y="5762622"/>
              <a:ext cx="666750" cy="1295404"/>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chemeClr val="tx1"/>
                  </a:solidFill>
                </a:rPr>
                <a:t>MCT 1.15.1.5 (Facilitate </a:t>
              </a:r>
              <a:r>
                <a:rPr lang="en-US" sz="1000" b="1" dirty="0">
                  <a:solidFill>
                    <a:schemeClr val="tx1"/>
                  </a:solidFill>
                </a:rPr>
                <a:t>Support to Civil Administration) </a:t>
              </a:r>
            </a:p>
          </p:txBody>
        </p:sp>
        <p:sp>
          <p:nvSpPr>
            <p:cNvPr id="44" name="Rounded Rectangle 43"/>
            <p:cNvSpPr/>
            <p:nvPr/>
          </p:nvSpPr>
          <p:spPr bwMode="auto">
            <a:xfrm rot="5400000">
              <a:off x="4985545" y="4277518"/>
              <a:ext cx="490537" cy="3603625"/>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endParaRPr lang="en-US" sz="1000" dirty="0">
                <a:solidFill>
                  <a:schemeClr val="tx1"/>
                </a:solidFill>
              </a:endParaRPr>
            </a:p>
            <a:p>
              <a:pPr algn="l">
                <a:defRPr/>
              </a:pPr>
              <a:r>
                <a:rPr lang="en-US" sz="1000" dirty="0">
                  <a:solidFill>
                    <a:schemeClr val="tx1"/>
                  </a:solidFill>
                </a:rPr>
                <a:t> </a:t>
              </a:r>
            </a:p>
            <a:p>
              <a:pPr algn="l">
                <a:defRPr/>
              </a:pPr>
              <a:r>
                <a:rPr lang="en-US" sz="1000" dirty="0">
                  <a:solidFill>
                    <a:schemeClr val="tx1"/>
                  </a:solidFill>
                </a:rPr>
                <a:t>Identifying, validating, or evaluating Foreign Nation/Host Nation infrastructure. </a:t>
              </a:r>
            </a:p>
            <a:p>
              <a:pPr algn="l">
                <a:defRPr/>
              </a:pPr>
              <a:r>
                <a:rPr lang="en-US" sz="1000" dirty="0">
                  <a:solidFill>
                    <a:schemeClr val="tx1"/>
                  </a:solidFill>
                </a:rPr>
                <a:t>	</a:t>
              </a:r>
            </a:p>
            <a:p>
              <a:pPr algn="l">
                <a:defRPr/>
              </a:pPr>
              <a:endParaRPr lang="en-US" sz="1000" dirty="0">
                <a:solidFill>
                  <a:schemeClr val="tx1"/>
                </a:solidFill>
              </a:endParaRPr>
            </a:p>
          </p:txBody>
        </p:sp>
        <p:sp>
          <p:nvSpPr>
            <p:cNvPr id="45" name="Rounded Rectangle 44"/>
            <p:cNvSpPr/>
            <p:nvPr/>
          </p:nvSpPr>
          <p:spPr bwMode="auto">
            <a:xfrm rot="5400000">
              <a:off x="5003802" y="4749798"/>
              <a:ext cx="457200" cy="3606801"/>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endParaRPr lang="en-US" sz="1000" dirty="0">
                <a:solidFill>
                  <a:schemeClr val="tx1"/>
                </a:solidFill>
              </a:endParaRPr>
            </a:p>
            <a:p>
              <a:pPr algn="l">
                <a:defRPr/>
              </a:pPr>
              <a:r>
                <a:rPr lang="en-US" sz="1000" dirty="0">
                  <a:solidFill>
                    <a:schemeClr val="tx1"/>
                  </a:solidFill>
                </a:rPr>
                <a:t> </a:t>
              </a:r>
            </a:p>
            <a:p>
              <a:pPr algn="l">
                <a:defRPr/>
              </a:pPr>
              <a:r>
                <a:rPr lang="en-US" sz="1000" dirty="0">
                  <a:solidFill>
                    <a:schemeClr val="tx1"/>
                  </a:solidFill>
                </a:rPr>
                <a:t>Identifying, monitoring, and anticipating the needs of </a:t>
              </a:r>
              <a:r>
                <a:rPr lang="en-US" sz="1000" dirty="0" smtClean="0">
                  <a:solidFill>
                    <a:schemeClr val="tx1"/>
                  </a:solidFill>
                </a:rPr>
                <a:t>indigenous populations</a:t>
              </a:r>
              <a:endParaRPr lang="en-US" sz="1000" dirty="0">
                <a:solidFill>
                  <a:schemeClr val="tx1"/>
                </a:solidFill>
              </a:endParaRPr>
            </a:p>
            <a:p>
              <a:pPr algn="l">
                <a:defRPr/>
              </a:pPr>
              <a:endParaRPr lang="en-US" sz="1000" dirty="0">
                <a:solidFill>
                  <a:schemeClr val="tx1"/>
                </a:solidFill>
              </a:endParaRPr>
            </a:p>
            <a:p>
              <a:pPr algn="l">
                <a:defRPr/>
              </a:pPr>
              <a:r>
                <a:rPr lang="en-US" sz="1000" dirty="0">
                  <a:solidFill>
                    <a:schemeClr val="tx1"/>
                  </a:solidFill>
                </a:rPr>
                <a:t>	</a:t>
              </a:r>
            </a:p>
          </p:txBody>
        </p:sp>
        <p:sp>
          <p:nvSpPr>
            <p:cNvPr id="40" name="Rounded Rectangle 39"/>
            <p:cNvSpPr/>
            <p:nvPr/>
          </p:nvSpPr>
          <p:spPr bwMode="auto">
            <a:xfrm rot="5400000">
              <a:off x="238125" y="3514725"/>
              <a:ext cx="666750" cy="990600"/>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chemeClr val="tx1"/>
                  </a:solidFill>
                </a:rPr>
                <a:t>MCT 1.15.1 (Conduct CAO) </a:t>
              </a:r>
              <a:endParaRPr lang="en-US" sz="1000" b="1" dirty="0">
                <a:solidFill>
                  <a:schemeClr val="tx1"/>
                </a:solidFill>
              </a:endParaRPr>
            </a:p>
          </p:txBody>
        </p:sp>
        <p:sp>
          <p:nvSpPr>
            <p:cNvPr id="46" name="Rounded Rectangle 45"/>
            <p:cNvSpPr/>
            <p:nvPr/>
          </p:nvSpPr>
          <p:spPr bwMode="auto">
            <a:xfrm rot="5400000">
              <a:off x="152399" y="4724399"/>
              <a:ext cx="838201" cy="990600"/>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endParaRPr lang="en-US" sz="1000" b="1" dirty="0" smtClean="0">
                <a:solidFill>
                  <a:schemeClr val="tx1"/>
                </a:solidFill>
              </a:endParaRPr>
            </a:p>
            <a:p>
              <a:pPr>
                <a:defRPr/>
              </a:pPr>
              <a:r>
                <a:rPr lang="en-US" sz="1000" b="1" dirty="0" smtClean="0">
                  <a:solidFill>
                    <a:schemeClr val="tx1"/>
                  </a:solidFill>
                </a:rPr>
                <a:t>MCT 1.15 (Conduct CMO)</a:t>
              </a:r>
            </a:p>
            <a:p>
              <a:pPr>
                <a:defRPr/>
              </a:pPr>
              <a:endParaRPr lang="en-US" sz="1000" b="1" dirty="0">
                <a:solidFill>
                  <a:schemeClr val="tx1"/>
                </a:solidFill>
              </a:endParaRPr>
            </a:p>
          </p:txBody>
        </p:sp>
        <p:sp>
          <p:nvSpPr>
            <p:cNvPr id="47" name="Rounded Rectangle 46"/>
            <p:cNvSpPr/>
            <p:nvPr/>
          </p:nvSpPr>
          <p:spPr bwMode="auto">
            <a:xfrm rot="5400000">
              <a:off x="5116514" y="598487"/>
              <a:ext cx="228600" cy="3603625"/>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lgn="l">
                <a:defRPr/>
              </a:pPr>
              <a:r>
                <a:rPr lang="en-US" sz="1000" dirty="0" err="1" smtClean="0">
                  <a:solidFill>
                    <a:schemeClr val="tx1"/>
                  </a:solidFill>
                </a:rPr>
                <a:t>Interorganizational</a:t>
              </a:r>
              <a:r>
                <a:rPr lang="en-US" sz="1000" dirty="0" smtClean="0">
                  <a:solidFill>
                    <a:schemeClr val="tx1"/>
                  </a:solidFill>
                </a:rPr>
                <a:t> Coordination</a:t>
              </a:r>
              <a:endParaRPr lang="en-US" sz="1000" dirty="0">
                <a:solidFill>
                  <a:schemeClr val="tx1"/>
                </a:solidFill>
              </a:endParaRPr>
            </a:p>
          </p:txBody>
        </p:sp>
        <p:cxnSp>
          <p:nvCxnSpPr>
            <p:cNvPr id="48" name="Elbow Connector 47"/>
            <p:cNvCxnSpPr/>
            <p:nvPr/>
          </p:nvCxnSpPr>
          <p:spPr bwMode="auto">
            <a:xfrm>
              <a:off x="2644775" y="1524000"/>
              <a:ext cx="708025" cy="533399"/>
            </a:xfrm>
            <a:prstGeom prst="bentConnector3">
              <a:avLst>
                <a:gd name="adj1" fmla="val 50000"/>
              </a:avLst>
            </a:prstGeom>
            <a:no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7" name="Rounded Rectangle 6"/>
            <p:cNvSpPr/>
            <p:nvPr/>
          </p:nvSpPr>
          <p:spPr bwMode="auto">
            <a:xfrm rot="5400000">
              <a:off x="1866904" y="876300"/>
              <a:ext cx="457200" cy="1295400"/>
            </a:xfrm>
            <a:prstGeom prst="roundRect">
              <a:avLst/>
            </a:prstGeom>
            <a:solidFill>
              <a:schemeClr val="bg1">
                <a:lumMod val="85000"/>
              </a:schemeClr>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lstStyle/>
            <a:p>
              <a:pPr>
                <a:defRPr/>
              </a:pPr>
              <a:r>
                <a:rPr lang="en-US" sz="1100" dirty="0">
                  <a:solidFill>
                    <a:schemeClr val="tx1"/>
                  </a:solidFill>
                </a:rPr>
                <a:t>Fundamental Capabilities</a:t>
              </a:r>
            </a:p>
          </p:txBody>
        </p:sp>
        <p:sp>
          <p:nvSpPr>
            <p:cNvPr id="23" name="Left Brace 22"/>
            <p:cNvSpPr/>
            <p:nvPr/>
          </p:nvSpPr>
          <p:spPr>
            <a:xfrm>
              <a:off x="1143000" y="1524000"/>
              <a:ext cx="228600" cy="4991099"/>
            </a:xfrm>
            <a:prstGeom prst="leftBrace">
              <a:avLst>
                <a:gd name="adj1" fmla="val 8333"/>
                <a:gd name="adj2" fmla="val 5025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9" name="Rounded Rectangle 48"/>
            <p:cNvSpPr/>
            <p:nvPr/>
          </p:nvSpPr>
          <p:spPr bwMode="auto">
            <a:xfrm rot="5400000">
              <a:off x="7848599" y="1879601"/>
              <a:ext cx="838201" cy="990600"/>
            </a:xfrm>
            <a:prstGeom prst="roundRect">
              <a:avLst/>
            </a:prstGeom>
            <a:solidFill>
              <a:srgbClr val="C0000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rgbClr val="FFFF00"/>
                  </a:solidFill>
                </a:rPr>
                <a:t>0530 (Civil Affairs Officer Course)</a:t>
              </a:r>
              <a:endParaRPr lang="en-US" sz="1000" b="1" dirty="0">
                <a:solidFill>
                  <a:srgbClr val="FFFF00"/>
                </a:solidFill>
              </a:endParaRPr>
            </a:p>
          </p:txBody>
        </p:sp>
        <p:sp>
          <p:nvSpPr>
            <p:cNvPr id="50" name="Rounded Rectangle 49"/>
            <p:cNvSpPr/>
            <p:nvPr/>
          </p:nvSpPr>
          <p:spPr bwMode="auto">
            <a:xfrm rot="5400000">
              <a:off x="7848599" y="5079999"/>
              <a:ext cx="838201" cy="990600"/>
            </a:xfrm>
            <a:prstGeom prst="roundRect">
              <a:avLst/>
            </a:prstGeom>
            <a:solidFill>
              <a:srgbClr val="C0000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rgbClr val="FFFF00"/>
                  </a:solidFill>
                </a:rPr>
                <a:t>0531 (Civil Affairs Enlisted Course)</a:t>
              </a:r>
              <a:endParaRPr lang="en-US" sz="1000" b="1" dirty="0">
                <a:solidFill>
                  <a:srgbClr val="FFFF00"/>
                </a:solidFill>
              </a:endParaRPr>
            </a:p>
          </p:txBody>
        </p:sp>
        <p:sp>
          <p:nvSpPr>
            <p:cNvPr id="52" name="Rounded Rectangle 51"/>
            <p:cNvSpPr/>
            <p:nvPr/>
          </p:nvSpPr>
          <p:spPr bwMode="auto">
            <a:xfrm rot="5400000">
              <a:off x="7848600" y="3479800"/>
              <a:ext cx="838201" cy="990600"/>
            </a:xfrm>
            <a:prstGeom prst="roundRect">
              <a:avLst/>
            </a:prstGeom>
            <a:solidFill>
              <a:srgbClr val="C0000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rgbClr val="FFFF00"/>
                  </a:solidFill>
                </a:rPr>
                <a:t>CMO Planner Course</a:t>
              </a:r>
              <a:endParaRPr lang="en-US" sz="1000" b="1" dirty="0">
                <a:solidFill>
                  <a:srgbClr val="FFFF00"/>
                </a:solidFill>
              </a:endParaRPr>
            </a:p>
          </p:txBody>
        </p:sp>
        <p:sp>
          <p:nvSpPr>
            <p:cNvPr id="11272" name="Right Brace 11271"/>
            <p:cNvSpPr/>
            <p:nvPr/>
          </p:nvSpPr>
          <p:spPr>
            <a:xfrm>
              <a:off x="7112003" y="1219200"/>
              <a:ext cx="584197" cy="552449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5" name="Rounded Rectangle 74"/>
            <p:cNvSpPr/>
            <p:nvPr/>
          </p:nvSpPr>
          <p:spPr bwMode="auto">
            <a:xfrm rot="5400000">
              <a:off x="152400" y="5714999"/>
              <a:ext cx="838201" cy="990600"/>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endParaRPr lang="en-US" sz="1000" b="1" dirty="0" smtClean="0">
                <a:solidFill>
                  <a:schemeClr val="tx1"/>
                </a:solidFill>
              </a:endParaRPr>
            </a:p>
            <a:p>
              <a:pPr>
                <a:defRPr/>
              </a:pPr>
              <a:r>
                <a:rPr lang="en-US" sz="1000" b="1" dirty="0" smtClean="0">
                  <a:solidFill>
                    <a:schemeClr val="tx1"/>
                  </a:solidFill>
                </a:rPr>
                <a:t>MCT 1.14 (Conduct </a:t>
              </a:r>
              <a:r>
                <a:rPr lang="en-US" sz="1000" b="1" dirty="0" smtClean="0"/>
                <a:t>Stability Ops</a:t>
              </a:r>
              <a:r>
                <a:rPr lang="en-US" sz="1000" b="1" dirty="0" smtClean="0">
                  <a:solidFill>
                    <a:schemeClr val="tx1"/>
                  </a:solidFill>
                </a:rPr>
                <a:t>)</a:t>
              </a:r>
            </a:p>
            <a:p>
              <a:pPr>
                <a:defRPr/>
              </a:pPr>
              <a:endParaRPr lang="en-US" sz="1000" b="1" dirty="0">
                <a:solidFill>
                  <a:schemeClr val="tx1"/>
                </a:solidFill>
              </a:endParaRPr>
            </a:p>
          </p:txBody>
        </p:sp>
        <p:cxnSp>
          <p:nvCxnSpPr>
            <p:cNvPr id="11280" name="Straight Arrow Connector 11279"/>
            <p:cNvCxnSpPr>
              <a:stCxn id="49" idx="3"/>
              <a:endCxn id="52" idx="1"/>
            </p:cNvCxnSpPr>
            <p:nvPr/>
          </p:nvCxnSpPr>
          <p:spPr>
            <a:xfrm>
              <a:off x="8267700" y="2794002"/>
              <a:ext cx="1" cy="7619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82" name="Straight Arrow Connector 11281"/>
            <p:cNvCxnSpPr>
              <a:stCxn id="50" idx="1"/>
              <a:endCxn id="52" idx="3"/>
            </p:cNvCxnSpPr>
            <p:nvPr/>
          </p:nvCxnSpPr>
          <p:spPr>
            <a:xfrm flipV="1">
              <a:off x="8267700" y="4394201"/>
              <a:ext cx="1" cy="7619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bwMode="auto">
            <a:xfrm rot="5400000">
              <a:off x="177800" y="2590799"/>
              <a:ext cx="838201" cy="990600"/>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endParaRPr lang="en-US" sz="1000" b="1" dirty="0" smtClean="0">
                <a:solidFill>
                  <a:schemeClr val="tx1"/>
                </a:solidFill>
              </a:endParaRPr>
            </a:p>
            <a:p>
              <a:pPr>
                <a:defRPr/>
              </a:pPr>
              <a:r>
                <a:rPr lang="en-US" sz="1000" b="1" dirty="0" smtClean="0">
                  <a:solidFill>
                    <a:schemeClr val="tx1"/>
                  </a:solidFill>
                </a:rPr>
                <a:t>MCT 1.13 (Conduct Irregular Warfare)</a:t>
              </a:r>
            </a:p>
            <a:p>
              <a:pPr>
                <a:defRPr/>
              </a:pPr>
              <a:endParaRPr lang="en-US" sz="1000" b="1" dirty="0">
                <a:solidFill>
                  <a:schemeClr val="tx1"/>
                </a:solidFill>
              </a:endParaRPr>
            </a:p>
          </p:txBody>
        </p:sp>
        <p:sp>
          <p:nvSpPr>
            <p:cNvPr id="87" name="Rounded Rectangle 86"/>
            <p:cNvSpPr/>
            <p:nvPr/>
          </p:nvSpPr>
          <p:spPr bwMode="auto">
            <a:xfrm rot="5400000">
              <a:off x="123427" y="1476772"/>
              <a:ext cx="972344" cy="1066801"/>
            </a:xfrm>
            <a:prstGeom prst="roundRect">
              <a:avLst/>
            </a:prstGeom>
            <a:solidFill>
              <a:srgbClr val="92D050"/>
            </a:solid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rot="10800000" vert="eaVert" anchor="ctr" anchorCtr="1"/>
            <a:lstStyle/>
            <a:p>
              <a:pPr>
                <a:defRPr/>
              </a:pPr>
              <a:r>
                <a:rPr lang="en-US" sz="1000" b="1" dirty="0" smtClean="0">
                  <a:solidFill>
                    <a:schemeClr val="tx1"/>
                  </a:solidFill>
                </a:rPr>
                <a:t>MCT 5.5 (Conduct Joint &amp; Combined Operations)</a:t>
              </a:r>
              <a:endParaRPr lang="en-US" sz="1000" b="1" dirty="0">
                <a:solidFill>
                  <a:schemeClr val="tx1"/>
                </a:solidFill>
              </a:endParaRPr>
            </a:p>
          </p:txBody>
        </p:sp>
        <p:cxnSp>
          <p:nvCxnSpPr>
            <p:cNvPr id="11284" name="Straight Arrow Connector 11283"/>
            <p:cNvCxnSpPr>
              <a:stCxn id="46" idx="1"/>
              <a:endCxn id="40" idx="3"/>
            </p:cNvCxnSpPr>
            <p:nvPr/>
          </p:nvCxnSpPr>
          <p:spPr>
            <a:xfrm flipV="1">
              <a:off x="571500" y="4343400"/>
              <a:ext cx="0" cy="4571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2928B5AA-529F-49C6-8CD7-73EF8CC36518}" type="slidenum">
              <a:rPr lang="en-US" smtClean="0"/>
              <a:pPr/>
              <a:t>5</a:t>
            </a:fld>
            <a:endParaRPr lang="en-US"/>
          </a:p>
        </p:txBody>
      </p:sp>
    </p:spTree>
    <p:extLst>
      <p:ext uri="{BB962C8B-B14F-4D97-AF65-F5344CB8AC3E}">
        <p14:creationId xmlns:p14="http://schemas.microsoft.com/office/powerpoint/2010/main" val="882074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CA Core Tasks</a:t>
            </a:r>
            <a:endParaRPr lang="en-US" dirty="0"/>
          </a:p>
        </p:txBody>
      </p:sp>
      <p:sp>
        <p:nvSpPr>
          <p:cNvPr id="17411" name="Content Placeholder 2"/>
          <p:cNvSpPr>
            <a:spLocks noGrp="1"/>
          </p:cNvSpPr>
          <p:nvPr>
            <p:ph idx="1"/>
          </p:nvPr>
        </p:nvSpPr>
        <p:spPr>
          <a:xfrm>
            <a:off x="457200" y="1600200"/>
            <a:ext cx="7467600" cy="4800600"/>
          </a:xfrm>
        </p:spPr>
        <p:txBody>
          <a:bodyPr/>
          <a:lstStyle/>
          <a:p>
            <a:pPr eaLnBrk="1" hangingPunct="1"/>
            <a:r>
              <a:rPr lang="en-US" sz="2400" dirty="0" smtClean="0"/>
              <a:t>Support to Civil Administration (SCA)</a:t>
            </a:r>
          </a:p>
          <a:p>
            <a:pPr eaLnBrk="1" hangingPunct="1"/>
            <a:r>
              <a:rPr lang="en-US" sz="2400" dirty="0" smtClean="0"/>
              <a:t>Populace and Resources Control (PRC)</a:t>
            </a:r>
          </a:p>
          <a:p>
            <a:pPr eaLnBrk="1" hangingPunct="1"/>
            <a:r>
              <a:rPr lang="en-US" sz="2400" dirty="0" smtClean="0"/>
              <a:t>Foreign Humanitarian Assistance (FHA)</a:t>
            </a:r>
          </a:p>
          <a:p>
            <a:pPr eaLnBrk="1" hangingPunct="1"/>
            <a:r>
              <a:rPr lang="en-US" sz="2400" dirty="0" smtClean="0"/>
              <a:t>Nation Assistance (NA)</a:t>
            </a:r>
          </a:p>
          <a:p>
            <a:pPr eaLnBrk="1" hangingPunct="1"/>
            <a:r>
              <a:rPr lang="en-US" sz="2400" dirty="0" smtClean="0"/>
              <a:t>Civil Information Management (CIM)</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1113" y="3581400"/>
            <a:ext cx="3773488" cy="2675234"/>
          </a:xfrm>
          <a:prstGeom prst="rect">
            <a:avLst/>
          </a:prstGeom>
          <a:noFill/>
          <a:ln>
            <a:noFill/>
          </a:ln>
          <a:effectLst>
            <a:outerShdw blurRad="292100" dist="139700" dir="2700000" algn="tl" rotWithShape="0">
              <a:schemeClr val="tx1">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928B5AA-529F-49C6-8CD7-73EF8CC36518}" type="slidenum">
              <a:rPr lang="en-US" smtClean="0"/>
              <a:pPr/>
              <a:t>6</a:t>
            </a:fld>
            <a:endParaRPr lang="en-US"/>
          </a:p>
        </p:txBody>
      </p:sp>
    </p:spTree>
    <p:extLst>
      <p:ext uri="{BB962C8B-B14F-4D97-AF65-F5344CB8AC3E}">
        <p14:creationId xmlns:p14="http://schemas.microsoft.com/office/powerpoint/2010/main" val="254928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CMO and CA</a:t>
            </a:r>
            <a:endParaRPr lang="en-US" dirty="0"/>
          </a:p>
        </p:txBody>
      </p:sp>
      <p:sp>
        <p:nvSpPr>
          <p:cNvPr id="3" name="Content Placeholder 2"/>
          <p:cNvSpPr>
            <a:spLocks noGrp="1"/>
          </p:cNvSpPr>
          <p:nvPr>
            <p:ph idx="1"/>
          </p:nvPr>
        </p:nvSpPr>
        <p:spPr>
          <a:xfrm>
            <a:off x="381000" y="1143000"/>
            <a:ext cx="8382000" cy="4800600"/>
          </a:xfrm>
        </p:spPr>
        <p:txBody>
          <a:bodyPr/>
          <a:lstStyle/>
          <a:p>
            <a:pPr marL="114300" indent="0" eaLnBrk="1" hangingPunct="1">
              <a:buClr>
                <a:schemeClr val="tx1"/>
              </a:buClr>
              <a:buNone/>
              <a:defRPr/>
            </a:pPr>
            <a:endParaRPr lang="en-US" sz="2400" dirty="0" smtClean="0"/>
          </a:p>
          <a:p>
            <a:pPr eaLnBrk="1" hangingPunct="1">
              <a:buClr>
                <a:schemeClr val="tx1"/>
              </a:buClr>
              <a:defRPr/>
            </a:pPr>
            <a:r>
              <a:rPr lang="en-US" sz="2400" dirty="0" smtClean="0"/>
              <a:t>CMO and (CA) </a:t>
            </a:r>
            <a:r>
              <a:rPr lang="en-US" sz="2400" dirty="0"/>
              <a:t>are </a:t>
            </a:r>
            <a:r>
              <a:rPr lang="en-US" sz="2400" b="1" u="sng" dirty="0"/>
              <a:t>not</a:t>
            </a:r>
            <a:r>
              <a:rPr lang="en-US" sz="2400" dirty="0"/>
              <a:t> interchangeable terms</a:t>
            </a:r>
            <a:r>
              <a:rPr lang="en-US" sz="2400" dirty="0" smtClean="0"/>
              <a:t>.</a:t>
            </a:r>
          </a:p>
          <a:p>
            <a:pPr eaLnBrk="1" hangingPunct="1">
              <a:buClr>
                <a:schemeClr val="tx1"/>
              </a:buClr>
              <a:defRPr/>
            </a:pPr>
            <a:r>
              <a:rPr lang="en-US" sz="2400" dirty="0" smtClean="0"/>
              <a:t>CMO </a:t>
            </a:r>
            <a:r>
              <a:rPr lang="en-US" sz="2400" i="1" dirty="0" smtClean="0"/>
              <a:t>minimize</a:t>
            </a:r>
            <a:r>
              <a:rPr lang="en-US" sz="2400" dirty="0" smtClean="0"/>
              <a:t> the </a:t>
            </a:r>
            <a:r>
              <a:rPr lang="en-US" sz="2400" u="sng" dirty="0" smtClean="0"/>
              <a:t>effect a mission has on the local populace</a:t>
            </a:r>
            <a:r>
              <a:rPr lang="en-US" sz="2400" dirty="0" smtClean="0"/>
              <a:t> and the </a:t>
            </a:r>
            <a:r>
              <a:rPr lang="en-US" sz="2400" u="sng" dirty="0" smtClean="0"/>
              <a:t>effect the populace has on the mission</a:t>
            </a:r>
            <a:r>
              <a:rPr lang="en-US" sz="2400" dirty="0" smtClean="0"/>
              <a:t>.</a:t>
            </a:r>
            <a:endParaRPr lang="en-US" sz="2400" dirty="0" smtClean="0">
              <a:solidFill>
                <a:srgbClr val="0070C0"/>
              </a:solidFill>
            </a:endParaRPr>
          </a:p>
          <a:p>
            <a:pPr eaLnBrk="1" hangingPunct="1">
              <a:buClr>
                <a:schemeClr val="tx1"/>
              </a:buClr>
              <a:defRPr/>
            </a:pPr>
            <a:r>
              <a:rPr lang="en-US" sz="2400" dirty="0" smtClean="0"/>
              <a:t>CA forces are organized, tasked, and trained to </a:t>
            </a:r>
            <a:r>
              <a:rPr lang="en-US" sz="2400" i="1" dirty="0"/>
              <a:t>plan, coordinate, </a:t>
            </a:r>
            <a:r>
              <a:rPr lang="en-US" sz="2400" i="1" dirty="0" smtClean="0"/>
              <a:t>and </a:t>
            </a:r>
            <a:r>
              <a:rPr lang="en-US" sz="2400" i="1" dirty="0"/>
              <a:t>facilitate the execution of </a:t>
            </a:r>
            <a:r>
              <a:rPr lang="en-US" sz="2400" i="1" dirty="0" smtClean="0"/>
              <a:t>CMO.</a:t>
            </a:r>
            <a:endParaRPr lang="en-US" sz="2400" dirty="0" smtClean="0"/>
          </a:p>
          <a:p>
            <a:pPr eaLnBrk="1" hangingPunct="1">
              <a:buClr>
                <a:schemeClr val="tx1">
                  <a:lumMod val="50000"/>
                  <a:lumOff val="50000"/>
                </a:schemeClr>
              </a:buClr>
              <a:defRPr/>
            </a:pPr>
            <a:endParaRPr lang="en-US" sz="2400" dirty="0"/>
          </a:p>
        </p:txBody>
      </p:sp>
      <p:pic>
        <p:nvPicPr>
          <p:cNvPr id="29697" name="Picture 1" descr="D:\Documents and Settings\ryan.brannon\My Documents\My Pictures\111218-M-MM918-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847052"/>
            <a:ext cx="4038599" cy="251711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928B5AA-529F-49C6-8CD7-73EF8CC36518}" type="slidenum">
              <a:rPr lang="en-US" smtClean="0"/>
              <a:pPr/>
              <a:t>7</a:t>
            </a:fld>
            <a:endParaRPr lang="en-US"/>
          </a:p>
        </p:txBody>
      </p:sp>
    </p:spTree>
    <p:extLst>
      <p:ext uri="{BB962C8B-B14F-4D97-AF65-F5344CB8AC3E}">
        <p14:creationId xmlns:p14="http://schemas.microsoft.com/office/powerpoint/2010/main" val="384422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algn="ctr" eaLnBrk="1" hangingPunct="1">
              <a:defRPr/>
            </a:pPr>
            <a:r>
              <a:rPr lang="en-US" dirty="0" smtClean="0"/>
              <a:t>CMO vs CA</a:t>
            </a:r>
            <a:endParaRPr lang="en-US" dirty="0"/>
          </a:p>
        </p:txBody>
      </p:sp>
      <p:sp>
        <p:nvSpPr>
          <p:cNvPr id="3" name="Content Placeholder 2"/>
          <p:cNvSpPr>
            <a:spLocks noGrp="1"/>
          </p:cNvSpPr>
          <p:nvPr>
            <p:ph idx="1"/>
          </p:nvPr>
        </p:nvSpPr>
        <p:spPr>
          <a:xfrm>
            <a:off x="609600" y="1143000"/>
            <a:ext cx="7620000" cy="4800600"/>
          </a:xfrm>
        </p:spPr>
        <p:txBody>
          <a:bodyPr/>
          <a:lstStyle/>
          <a:p>
            <a:pPr marL="114300" indent="0" eaLnBrk="1" hangingPunct="1">
              <a:buClr>
                <a:schemeClr val="tx1"/>
              </a:buClr>
              <a:buNone/>
              <a:defRPr/>
            </a:pPr>
            <a:endParaRPr lang="en-US" sz="2400" dirty="0" smtClean="0"/>
          </a:p>
          <a:p>
            <a:pPr eaLnBrk="1" hangingPunct="1">
              <a:buClr>
                <a:schemeClr val="tx1">
                  <a:lumMod val="50000"/>
                  <a:lumOff val="50000"/>
                </a:schemeClr>
              </a:buClr>
              <a:defRPr/>
            </a:pPr>
            <a:endParaRPr lang="en-US" sz="2400" dirty="0"/>
          </a:p>
        </p:txBody>
      </p:sp>
      <p:sp>
        <p:nvSpPr>
          <p:cNvPr id="4" name="Slide Number Placeholder 3"/>
          <p:cNvSpPr>
            <a:spLocks noGrp="1"/>
          </p:cNvSpPr>
          <p:nvPr>
            <p:ph type="sldNum" sz="quarter" idx="12"/>
          </p:nvPr>
        </p:nvSpPr>
        <p:spPr/>
        <p:txBody>
          <a:bodyPr/>
          <a:lstStyle/>
          <a:p>
            <a:fld id="{2928B5AA-529F-49C6-8CD7-73EF8CC36518}" type="slidenum">
              <a:rPr lang="en-US" smtClean="0">
                <a:solidFill>
                  <a:srgbClr val="000000"/>
                </a:solidFill>
              </a:rPr>
              <a:pPr/>
              <a:t>8</a:t>
            </a:fld>
            <a:endParaRPr lang="en-US">
              <a:solidFill>
                <a:srgbClr val="00000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2000"/>
            <a:ext cx="53959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164802" y="1219200"/>
            <a:ext cx="4114800" cy="537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har char="–"/>
              <a:defRPr sz="2800">
                <a:solidFill>
                  <a:schemeClr val="tx1"/>
                </a:solidFill>
                <a:latin typeface="+mn-lt"/>
                <a:cs typeface="+mn-cs"/>
              </a:defRPr>
            </a:lvl2pPr>
            <a:lvl3pPr marL="1143000" indent="-228600" algn="l" rtl="0" eaLnBrk="0" fontAlgn="base" hangingPunct="0">
              <a:spcBef>
                <a:spcPct val="0"/>
              </a:spcBef>
              <a:spcAft>
                <a:spcPct val="0"/>
              </a:spcAft>
              <a:buChar char="•"/>
              <a:defRPr sz="2400">
                <a:solidFill>
                  <a:schemeClr val="tx1"/>
                </a:solidFill>
                <a:latin typeface="+mn-lt"/>
                <a:cs typeface="+mn-cs"/>
              </a:defRPr>
            </a:lvl3pPr>
            <a:lvl4pPr marL="1600200" indent="-228600" algn="l" rtl="0" eaLnBrk="0" fontAlgn="base" hangingPunct="0">
              <a:spcBef>
                <a:spcPct val="0"/>
              </a:spcBef>
              <a:spcAft>
                <a:spcPct val="0"/>
              </a:spcAft>
              <a:buChar char="–"/>
              <a:defRPr sz="2000">
                <a:solidFill>
                  <a:schemeClr val="tx1"/>
                </a:solidFill>
                <a:latin typeface="+mn-lt"/>
                <a:cs typeface="+mn-cs"/>
              </a:defRPr>
            </a:lvl4pPr>
            <a:lvl5pPr marL="2057400" indent="-228600" algn="l" rtl="0" eaLnBrk="0" fontAlgn="base" hangingPunct="0">
              <a:spcBef>
                <a:spcPct val="0"/>
              </a:spcBef>
              <a:spcAft>
                <a:spcPct val="0"/>
              </a:spcAft>
              <a:buChar char="»"/>
              <a:defRPr>
                <a:solidFill>
                  <a:schemeClr val="tx1"/>
                </a:solidFill>
                <a:latin typeface="+mn-lt"/>
                <a:cs typeface="+mn-cs"/>
              </a:defRPr>
            </a:lvl5pPr>
            <a:lvl6pPr marL="2514600" indent="-228600" algn="l" rtl="0" fontAlgn="base">
              <a:spcBef>
                <a:spcPct val="0"/>
              </a:spcBef>
              <a:spcAft>
                <a:spcPct val="0"/>
              </a:spcAft>
              <a:buChar char="»"/>
              <a:defRPr>
                <a:solidFill>
                  <a:schemeClr val="tx1"/>
                </a:solidFill>
                <a:latin typeface="+mn-lt"/>
                <a:cs typeface="+mn-cs"/>
              </a:defRPr>
            </a:lvl6pPr>
            <a:lvl7pPr marL="2971800" indent="-228600" algn="l" rtl="0" fontAlgn="base">
              <a:spcBef>
                <a:spcPct val="0"/>
              </a:spcBef>
              <a:spcAft>
                <a:spcPct val="0"/>
              </a:spcAft>
              <a:buChar char="»"/>
              <a:defRPr>
                <a:solidFill>
                  <a:schemeClr val="tx1"/>
                </a:solidFill>
                <a:latin typeface="+mn-lt"/>
                <a:cs typeface="+mn-cs"/>
              </a:defRPr>
            </a:lvl7pPr>
            <a:lvl8pPr marL="3429000" indent="-228600" algn="l" rtl="0" fontAlgn="base">
              <a:spcBef>
                <a:spcPct val="0"/>
              </a:spcBef>
              <a:spcAft>
                <a:spcPct val="0"/>
              </a:spcAft>
              <a:buChar char="»"/>
              <a:defRPr>
                <a:solidFill>
                  <a:schemeClr val="tx1"/>
                </a:solidFill>
                <a:latin typeface="+mn-lt"/>
                <a:cs typeface="+mn-cs"/>
              </a:defRPr>
            </a:lvl8pPr>
            <a:lvl9pPr marL="3886200" indent="-228600" algn="l" rtl="0" fontAlgn="base">
              <a:spcBef>
                <a:spcPct val="0"/>
              </a:spcBef>
              <a:spcAft>
                <a:spcPct val="0"/>
              </a:spcAft>
              <a:buChar char="»"/>
              <a:defRPr>
                <a:solidFill>
                  <a:schemeClr val="tx1"/>
                </a:solidFill>
                <a:latin typeface="+mn-lt"/>
                <a:cs typeface="+mn-cs"/>
              </a:defRPr>
            </a:lvl9pPr>
          </a:lstStyle>
          <a:p>
            <a:pPr marL="231775" marR="0" lvl="0" indent="-231775" algn="l" defTabSz="914400" rtl="0" eaLnBrk="1" fontAlgn="base" latinLnBrk="0" hangingPunct="1">
              <a:lnSpc>
                <a:spcPct val="90000"/>
              </a:lnSpc>
              <a:spcBef>
                <a:spcPct val="0"/>
              </a:spcBef>
              <a:spcAft>
                <a:spcPct val="0"/>
              </a:spcAft>
              <a:buClr>
                <a:srgbClr val="000000">
                  <a:lumMod val="50000"/>
                  <a:lumOff val="50000"/>
                </a:srgbClr>
              </a:buClr>
              <a:buSzTx/>
              <a:buFontTx/>
              <a:buChar char="•"/>
              <a:tabLst/>
              <a:defRPr/>
            </a:pPr>
            <a:r>
              <a:rPr kumimoji="0" lang="en-US" sz="1600" b="1" i="0" u="none" strike="noStrike" kern="0" cap="none" spc="0" normalizeH="0" baseline="0" noProof="0" dirty="0" smtClean="0">
                <a:ln>
                  <a:noFill/>
                </a:ln>
                <a:solidFill>
                  <a:srgbClr val="000000"/>
                </a:solidFill>
                <a:effectLst/>
                <a:uLnTx/>
                <a:uFillTx/>
                <a:latin typeface="Calibri"/>
                <a:ea typeface="+mn-ea"/>
                <a:cs typeface="+mn-cs"/>
              </a:rPr>
              <a:t>Civil-Military Operations</a:t>
            </a:r>
            <a:r>
              <a:rPr lang="en-US" sz="1600" kern="0" dirty="0">
                <a:solidFill>
                  <a:srgbClr val="000000"/>
                </a:solidFill>
                <a:latin typeface="Calibri"/>
              </a:rPr>
              <a:t> </a:t>
            </a:r>
            <a:r>
              <a:rPr lang="en-US" sz="1600" kern="0" dirty="0" smtClean="0">
                <a:solidFill>
                  <a:srgbClr val="000000"/>
                </a:solidFill>
                <a:latin typeface="Calibri"/>
              </a:rPr>
              <a:t>- </a:t>
            </a:r>
            <a:r>
              <a:rPr kumimoji="0" lang="en-US" sz="1600" b="0" i="0" u="none" strike="noStrike" kern="0" cap="none" spc="0" normalizeH="0" baseline="0" noProof="0" dirty="0" smtClean="0">
                <a:ln>
                  <a:noFill/>
                </a:ln>
                <a:solidFill>
                  <a:srgbClr val="000000"/>
                </a:solidFill>
                <a:effectLst/>
                <a:uLnTx/>
                <a:uFillTx/>
                <a:latin typeface="Calibri"/>
                <a:ea typeface="+mn-ea"/>
                <a:cs typeface="+mn-cs"/>
              </a:rPr>
              <a:t>The activities of a commander that establish, maintain, influence, or exploit relationships between military forces and indigenous populations and institutions (IPI), by directly supporting the attainment of objectives relating to the reestablishment or maintenance of stability within a region or host nation (HN).   </a:t>
            </a:r>
          </a:p>
          <a:p>
            <a:pPr marL="231775" marR="0" lvl="0" indent="-231775" algn="l" defTabSz="914400" rtl="0" eaLnBrk="1" fontAlgn="base" latinLnBrk="0" hangingPunct="1">
              <a:lnSpc>
                <a:spcPct val="90000"/>
              </a:lnSpc>
              <a:spcBef>
                <a:spcPct val="0"/>
              </a:spcBef>
              <a:spcAft>
                <a:spcPct val="0"/>
              </a:spcAft>
              <a:buClr>
                <a:srgbClr val="000000">
                  <a:lumMod val="50000"/>
                  <a:lumOff val="50000"/>
                </a:srgbClr>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Calibri"/>
                <a:ea typeface="+mn-ea"/>
                <a:cs typeface="+mn-cs"/>
              </a:rPr>
              <a:t>CMO integrate and synchronize interagency, intergovernmental organization (IGO), and nongovernmental organization (NGO) activities with joint force operations.           </a:t>
            </a:r>
            <a:r>
              <a:rPr kumimoji="0" lang="en-US" sz="1600" b="0" i="1" u="none" strike="noStrike" kern="0" cap="none" spc="0" normalizeH="0" baseline="0" noProof="0" dirty="0" smtClean="0">
                <a:ln>
                  <a:noFill/>
                </a:ln>
                <a:solidFill>
                  <a:srgbClr val="000000"/>
                </a:solidFill>
                <a:effectLst/>
                <a:uLnTx/>
                <a:uFillTx/>
                <a:latin typeface="Calibri"/>
                <a:ea typeface="+mn-ea"/>
                <a:cs typeface="+mn-cs"/>
              </a:rPr>
              <a:t>JP 3-57 CMO Sep 2013</a:t>
            </a:r>
          </a:p>
          <a:p>
            <a:pPr marL="0" marR="0" lvl="0" indent="0" algn="r" defTabSz="914400" rtl="0" eaLnBrk="1" fontAlgn="base" latinLnBrk="0" hangingPunct="1">
              <a:lnSpc>
                <a:spcPct val="90000"/>
              </a:lnSpc>
              <a:spcBef>
                <a:spcPct val="0"/>
              </a:spcBef>
              <a:spcAft>
                <a:spcPct val="0"/>
              </a:spcAft>
              <a:buClr>
                <a:srgbClr val="000000">
                  <a:lumMod val="50000"/>
                  <a:lumOff val="50000"/>
                </a:srgbClr>
              </a:buClr>
              <a:buSzTx/>
              <a:buFont typeface="Arial" charset="0"/>
              <a:buNone/>
              <a:tabLst/>
              <a:defRPr/>
            </a:pPr>
            <a:endParaRPr kumimoji="0" lang="en-US" sz="1800" b="0" i="0" u="none" strike="noStrike" kern="0" cap="none" spc="0" normalizeH="0" baseline="0" noProof="0" dirty="0" smtClean="0">
              <a:ln>
                <a:noFill/>
              </a:ln>
              <a:solidFill>
                <a:srgbClr val="000000"/>
              </a:solidFill>
              <a:effectLst/>
              <a:uLnTx/>
              <a:uFillTx/>
              <a:latin typeface="Calibri"/>
              <a:ea typeface="+mn-ea"/>
              <a:cs typeface="Tahoma" charset="0"/>
            </a:endParaRPr>
          </a:p>
        </p:txBody>
      </p:sp>
      <p:sp>
        <p:nvSpPr>
          <p:cNvPr id="8" name="Content Placeholder 2"/>
          <p:cNvSpPr txBox="1">
            <a:spLocks/>
          </p:cNvSpPr>
          <p:nvPr/>
        </p:nvSpPr>
        <p:spPr bwMode="auto">
          <a:xfrm>
            <a:off x="4800600" y="1219200"/>
            <a:ext cx="4114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har char="–"/>
              <a:defRPr sz="2800">
                <a:solidFill>
                  <a:schemeClr val="tx1"/>
                </a:solidFill>
                <a:latin typeface="+mn-lt"/>
                <a:cs typeface="+mn-cs"/>
              </a:defRPr>
            </a:lvl2pPr>
            <a:lvl3pPr marL="1143000" indent="-228600" algn="l" rtl="0" eaLnBrk="0" fontAlgn="base" hangingPunct="0">
              <a:spcBef>
                <a:spcPct val="0"/>
              </a:spcBef>
              <a:spcAft>
                <a:spcPct val="0"/>
              </a:spcAft>
              <a:buChar char="•"/>
              <a:defRPr sz="2400">
                <a:solidFill>
                  <a:schemeClr val="tx1"/>
                </a:solidFill>
                <a:latin typeface="+mn-lt"/>
                <a:cs typeface="+mn-cs"/>
              </a:defRPr>
            </a:lvl3pPr>
            <a:lvl4pPr marL="1600200" indent="-228600" algn="l" rtl="0" eaLnBrk="0" fontAlgn="base" hangingPunct="0">
              <a:spcBef>
                <a:spcPct val="0"/>
              </a:spcBef>
              <a:spcAft>
                <a:spcPct val="0"/>
              </a:spcAft>
              <a:buChar char="–"/>
              <a:defRPr sz="2000">
                <a:solidFill>
                  <a:schemeClr val="tx1"/>
                </a:solidFill>
                <a:latin typeface="+mn-lt"/>
                <a:cs typeface="+mn-cs"/>
              </a:defRPr>
            </a:lvl4pPr>
            <a:lvl5pPr marL="2057400" indent="-228600" algn="l" rtl="0" eaLnBrk="0" fontAlgn="base" hangingPunct="0">
              <a:spcBef>
                <a:spcPct val="0"/>
              </a:spcBef>
              <a:spcAft>
                <a:spcPct val="0"/>
              </a:spcAft>
              <a:buChar char="»"/>
              <a:defRPr>
                <a:solidFill>
                  <a:schemeClr val="tx1"/>
                </a:solidFill>
                <a:latin typeface="+mn-lt"/>
                <a:cs typeface="+mn-cs"/>
              </a:defRPr>
            </a:lvl5pPr>
            <a:lvl6pPr marL="2514600" indent="-228600" algn="l" rtl="0" fontAlgn="base">
              <a:spcBef>
                <a:spcPct val="0"/>
              </a:spcBef>
              <a:spcAft>
                <a:spcPct val="0"/>
              </a:spcAft>
              <a:buChar char="»"/>
              <a:defRPr>
                <a:solidFill>
                  <a:schemeClr val="tx1"/>
                </a:solidFill>
                <a:latin typeface="+mn-lt"/>
                <a:cs typeface="+mn-cs"/>
              </a:defRPr>
            </a:lvl6pPr>
            <a:lvl7pPr marL="2971800" indent="-228600" algn="l" rtl="0" fontAlgn="base">
              <a:spcBef>
                <a:spcPct val="0"/>
              </a:spcBef>
              <a:spcAft>
                <a:spcPct val="0"/>
              </a:spcAft>
              <a:buChar char="»"/>
              <a:defRPr>
                <a:solidFill>
                  <a:schemeClr val="tx1"/>
                </a:solidFill>
                <a:latin typeface="+mn-lt"/>
                <a:cs typeface="+mn-cs"/>
              </a:defRPr>
            </a:lvl7pPr>
            <a:lvl8pPr marL="3429000" indent="-228600" algn="l" rtl="0" fontAlgn="base">
              <a:spcBef>
                <a:spcPct val="0"/>
              </a:spcBef>
              <a:spcAft>
                <a:spcPct val="0"/>
              </a:spcAft>
              <a:buChar char="»"/>
              <a:defRPr>
                <a:solidFill>
                  <a:schemeClr val="tx1"/>
                </a:solidFill>
                <a:latin typeface="+mn-lt"/>
                <a:cs typeface="+mn-cs"/>
              </a:defRPr>
            </a:lvl8pPr>
            <a:lvl9pPr marL="3886200" indent="-228600" algn="l" rtl="0" fontAlgn="base">
              <a:spcBef>
                <a:spcPct val="0"/>
              </a:spcBef>
              <a:spcAft>
                <a:spcPct val="0"/>
              </a:spcAft>
              <a:buChar char="»"/>
              <a:defRPr>
                <a:solidFill>
                  <a:schemeClr val="tx1"/>
                </a:solidFill>
                <a:latin typeface="+mn-lt"/>
                <a:cs typeface="+mn-cs"/>
              </a:defRPr>
            </a:lvl9pPr>
          </a:lstStyle>
          <a:p>
            <a:pPr lvl="0" eaLnBrk="1" hangingPunct="1">
              <a:buClr>
                <a:srgbClr val="000000">
                  <a:lumMod val="50000"/>
                  <a:lumOff val="50000"/>
                </a:srgbClr>
              </a:buClr>
              <a:defRPr/>
            </a:pPr>
            <a:r>
              <a:rPr kumimoji="0" lang="en-US" sz="1600" b="1" i="0" u="none" strike="noStrike" kern="0" cap="none" spc="0" normalizeH="0" baseline="0" noProof="0" dirty="0" smtClean="0">
                <a:ln>
                  <a:noFill/>
                </a:ln>
                <a:solidFill>
                  <a:srgbClr val="000000"/>
                </a:solidFill>
                <a:effectLst/>
                <a:uLnTx/>
                <a:uFillTx/>
                <a:latin typeface="Calibri"/>
                <a:ea typeface="+mn-ea"/>
                <a:cs typeface="+mn-cs"/>
              </a:rPr>
              <a:t>Civil Affairs</a:t>
            </a:r>
            <a:r>
              <a:rPr kumimoji="0" lang="en-US" sz="1600" b="1" i="0" u="none" strike="noStrike" kern="0" cap="none" spc="0" normalizeH="0" noProof="0" dirty="0" smtClean="0">
                <a:ln>
                  <a:noFill/>
                </a:ln>
                <a:solidFill>
                  <a:srgbClr val="000000"/>
                </a:solidFill>
                <a:effectLst/>
                <a:uLnTx/>
                <a:uFillTx/>
                <a:latin typeface="Calibri"/>
                <a:ea typeface="+mn-ea"/>
                <a:cs typeface="+mn-cs"/>
              </a:rPr>
              <a:t> </a:t>
            </a:r>
            <a:r>
              <a:rPr kumimoji="0" lang="en-US" sz="1600" i="0" u="none" strike="noStrike" kern="0" cap="none" spc="0" normalizeH="0" noProof="0" dirty="0" smtClean="0">
                <a:ln>
                  <a:noFill/>
                </a:ln>
                <a:solidFill>
                  <a:srgbClr val="000000"/>
                </a:solidFill>
                <a:effectLst/>
                <a:uLnTx/>
                <a:uFillTx/>
                <a:latin typeface="Calibri"/>
                <a:ea typeface="+mn-ea"/>
                <a:cs typeface="+mn-cs"/>
              </a:rPr>
              <a:t>-</a:t>
            </a:r>
            <a:r>
              <a:rPr kumimoji="0" lang="en-US" sz="1600" b="1" i="0" u="none" strike="noStrike" kern="0" cap="none" spc="0" normalizeH="0" noProof="0" dirty="0" smtClean="0">
                <a:ln>
                  <a:noFill/>
                </a:ln>
                <a:solidFill>
                  <a:srgbClr val="000000"/>
                </a:solidFill>
                <a:effectLst/>
                <a:uLnTx/>
                <a:uFillTx/>
                <a:latin typeface="Calibri"/>
                <a:ea typeface="+mn-ea"/>
                <a:cs typeface="+mn-cs"/>
              </a:rPr>
              <a:t> </a:t>
            </a:r>
            <a:r>
              <a:rPr lang="en-US" altLang="en-US" sz="1600" kern="0" dirty="0" smtClean="0">
                <a:solidFill>
                  <a:srgbClr val="000000"/>
                </a:solidFill>
                <a:latin typeface="Calibri" panose="020F0502020204030204" pitchFamily="34" charset="0"/>
                <a:cs typeface="Calibri" panose="020F0502020204030204" pitchFamily="34" charset="0"/>
              </a:rPr>
              <a:t>The </a:t>
            </a:r>
            <a:r>
              <a:rPr lang="en-US" altLang="en-US" sz="1600" kern="0" dirty="0">
                <a:solidFill>
                  <a:srgbClr val="000000"/>
                </a:solidFill>
                <a:latin typeface="Calibri" panose="020F0502020204030204" pitchFamily="34" charset="0"/>
                <a:cs typeface="Calibri" panose="020F0502020204030204" pitchFamily="34" charset="0"/>
              </a:rPr>
              <a:t>purpose of Marine Corps </a:t>
            </a:r>
            <a:r>
              <a:rPr lang="en-US" altLang="en-US" sz="1600" kern="0" dirty="0" smtClean="0">
                <a:solidFill>
                  <a:srgbClr val="000000"/>
                </a:solidFill>
                <a:latin typeface="Calibri" panose="020F0502020204030204" pitchFamily="34" charset="0"/>
                <a:cs typeface="Calibri" panose="020F0502020204030204" pitchFamily="34" charset="0"/>
              </a:rPr>
              <a:t>CA is </a:t>
            </a:r>
            <a:r>
              <a:rPr lang="en-US" altLang="en-US" sz="1600" kern="0" dirty="0">
                <a:solidFill>
                  <a:srgbClr val="000000"/>
                </a:solidFill>
                <a:latin typeface="Calibri" panose="020F0502020204030204" pitchFamily="34" charset="0"/>
                <a:cs typeface="Calibri" panose="020F0502020204030204" pitchFamily="34" charset="0"/>
              </a:rPr>
              <a:t>to support the MAGTF Commander. </a:t>
            </a:r>
            <a:endParaRPr lang="en-US" altLang="en-US" sz="1600" kern="0" dirty="0" smtClean="0">
              <a:solidFill>
                <a:srgbClr val="000000"/>
              </a:solidFill>
              <a:latin typeface="Calibri" panose="020F0502020204030204" pitchFamily="34" charset="0"/>
              <a:cs typeface="Calibri" panose="020F0502020204030204" pitchFamily="34" charset="0"/>
            </a:endParaRPr>
          </a:p>
          <a:p>
            <a:pPr lvl="0" eaLnBrk="1" hangingPunct="1">
              <a:buClr>
                <a:srgbClr val="000000">
                  <a:lumMod val="50000"/>
                  <a:lumOff val="50000"/>
                </a:srgbClr>
              </a:buClr>
              <a:defRPr/>
            </a:pPr>
            <a:r>
              <a:rPr kumimoji="0" lang="en-US" sz="1600" b="0" i="0" u="none" strike="noStrike" kern="0" cap="none" spc="0" normalizeH="0" baseline="0" noProof="0" dirty="0" smtClean="0">
                <a:ln>
                  <a:noFill/>
                </a:ln>
                <a:solidFill>
                  <a:srgbClr val="000000"/>
                </a:solidFill>
                <a:effectLst/>
                <a:uLnTx/>
                <a:uFillTx/>
                <a:latin typeface="Calibri"/>
                <a:ea typeface="+mn-ea"/>
                <a:cs typeface="+mn-cs"/>
              </a:rPr>
              <a:t>CA Marines conduct military engagement, humanitarian and civic assistance, and nation assistance to influence HN and FN populations. </a:t>
            </a:r>
          </a:p>
          <a:p>
            <a:pPr marL="342900" marR="0" lvl="0" indent="-342900" algn="l" defTabSz="914400" rtl="0" eaLnBrk="1" fontAlgn="base" latinLnBrk="0" hangingPunct="1">
              <a:lnSpc>
                <a:spcPct val="100000"/>
              </a:lnSpc>
              <a:spcBef>
                <a:spcPct val="0"/>
              </a:spcBef>
              <a:spcAft>
                <a:spcPct val="0"/>
              </a:spcAft>
              <a:buClr>
                <a:srgbClr val="000000">
                  <a:lumMod val="50000"/>
                  <a:lumOff val="50000"/>
                </a:srgbClr>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Calibri"/>
                <a:ea typeface="+mn-ea"/>
                <a:cs typeface="+mn-cs"/>
              </a:rPr>
              <a:t>CA Marines are the subject matter experts in the planning, coordination, and execution of CMO, but the majority of the execution is conducted by the various elements of the MAGTF.</a:t>
            </a:r>
            <a:endParaRPr kumimoji="0" lang="en-US" sz="1600" b="0" i="0" u="none" strike="noStrike" kern="0" cap="none" spc="0" normalizeH="0" baseline="0" noProof="0" dirty="0">
              <a:ln>
                <a:noFill/>
              </a:ln>
              <a:solidFill>
                <a:srgbClr val="000000"/>
              </a:solidFill>
              <a:effectLst/>
              <a:uLnTx/>
              <a:uFillTx/>
              <a:latin typeface="Calibri"/>
              <a:ea typeface="+mn-ea"/>
              <a:cs typeface="+mn-cs"/>
            </a:endParaRPr>
          </a:p>
        </p:txBody>
      </p:sp>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4868" y="4419600"/>
            <a:ext cx="162053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4174" y="2787134"/>
            <a:ext cx="1066800" cy="369332"/>
          </a:xfrm>
          <a:prstGeom prst="rect">
            <a:avLst/>
          </a:prstGeom>
          <a:noFill/>
        </p:spPr>
        <p:txBody>
          <a:bodyPr wrap="square" rtlCol="0">
            <a:spAutoFit/>
          </a:bodyPr>
          <a:lstStyle/>
          <a:p>
            <a:pPr algn="ctr"/>
            <a:r>
              <a:rPr lang="en-US" b="1" dirty="0" smtClean="0"/>
              <a:t>VS</a:t>
            </a:r>
            <a:endParaRPr lang="en-US" b="1" dirty="0"/>
          </a:p>
        </p:txBody>
      </p:sp>
    </p:spTree>
    <p:extLst>
      <p:ext uri="{BB962C8B-B14F-4D97-AF65-F5344CB8AC3E}">
        <p14:creationId xmlns:p14="http://schemas.microsoft.com/office/powerpoint/2010/main" val="223309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CMO and the MAGTF</a:t>
            </a:r>
            <a:endParaRPr lang="en-US" dirty="0"/>
          </a:p>
        </p:txBody>
      </p:sp>
      <p:sp>
        <p:nvSpPr>
          <p:cNvPr id="15363" name="Content Placeholder 2"/>
          <p:cNvSpPr>
            <a:spLocks noGrp="1"/>
          </p:cNvSpPr>
          <p:nvPr>
            <p:ph idx="1"/>
          </p:nvPr>
        </p:nvSpPr>
        <p:spPr>
          <a:xfrm>
            <a:off x="533400" y="1295400"/>
            <a:ext cx="8153400" cy="4800600"/>
          </a:xfrm>
        </p:spPr>
        <p:txBody>
          <a:bodyPr/>
          <a:lstStyle/>
          <a:p>
            <a:pPr eaLnBrk="1" hangingPunct="1">
              <a:buClr>
                <a:schemeClr val="tx1">
                  <a:lumMod val="50000"/>
                  <a:lumOff val="50000"/>
                </a:schemeClr>
              </a:buClr>
              <a:buNone/>
              <a:defRPr/>
            </a:pPr>
            <a:r>
              <a:rPr lang="en-US" sz="2800" dirty="0" smtClean="0"/>
              <a:t>CMO supports the MAGTF by:</a:t>
            </a:r>
          </a:p>
          <a:p>
            <a:pPr eaLnBrk="1" hangingPunct="1">
              <a:buClr>
                <a:schemeClr val="tx1">
                  <a:lumMod val="50000"/>
                  <a:lumOff val="50000"/>
                </a:schemeClr>
              </a:buClr>
              <a:defRPr/>
            </a:pPr>
            <a:endParaRPr lang="en-US" sz="1800" dirty="0" smtClean="0"/>
          </a:p>
          <a:p>
            <a:pPr lvl="1" eaLnBrk="1" hangingPunct="1">
              <a:lnSpc>
                <a:spcPct val="80000"/>
              </a:lnSpc>
              <a:buFont typeface="Arial" panose="020B0604020202020204" pitchFamily="34" charset="0"/>
              <a:buChar char="•"/>
              <a:defRPr/>
            </a:pPr>
            <a:r>
              <a:rPr lang="en-US" sz="2400" dirty="0" smtClean="0"/>
              <a:t>Providing expertise on the </a:t>
            </a:r>
            <a:r>
              <a:rPr lang="en-US" sz="2400" dirty="0"/>
              <a:t>civil </a:t>
            </a:r>
            <a:r>
              <a:rPr lang="en-US" sz="2400" dirty="0" smtClean="0"/>
              <a:t>component in order to gain / maintain civil situational awareness</a:t>
            </a:r>
          </a:p>
          <a:p>
            <a:pPr lvl="1" eaLnBrk="1" hangingPunct="1">
              <a:lnSpc>
                <a:spcPct val="80000"/>
              </a:lnSpc>
              <a:buFont typeface="Arial" panose="020B0604020202020204" pitchFamily="34" charset="0"/>
              <a:buChar char="•"/>
              <a:defRPr/>
            </a:pPr>
            <a:endParaRPr lang="en-US" sz="2400" dirty="0" smtClean="0"/>
          </a:p>
          <a:p>
            <a:pPr lvl="1" eaLnBrk="1" hangingPunct="1">
              <a:lnSpc>
                <a:spcPct val="80000"/>
              </a:lnSpc>
              <a:buFont typeface="Arial" panose="020B0604020202020204" pitchFamily="34" charset="0"/>
              <a:buChar char="•"/>
              <a:defRPr/>
            </a:pPr>
            <a:r>
              <a:rPr lang="en-US" sz="2400" dirty="0"/>
              <a:t>Enhancing legitimacy of the MAGTF </a:t>
            </a:r>
            <a:r>
              <a:rPr lang="en-US" sz="2400" dirty="0" smtClean="0"/>
              <a:t>in </a:t>
            </a:r>
            <a:r>
              <a:rPr lang="en-US" sz="2400" dirty="0"/>
              <a:t>the eyes of the civilian </a:t>
            </a:r>
            <a:r>
              <a:rPr lang="en-US" sz="2400" dirty="0" smtClean="0"/>
              <a:t>population IOT isolate the enemy from them</a:t>
            </a:r>
          </a:p>
          <a:p>
            <a:pPr lvl="1" eaLnBrk="1" hangingPunct="1">
              <a:lnSpc>
                <a:spcPct val="80000"/>
              </a:lnSpc>
              <a:buFont typeface="Arial" panose="020B0604020202020204" pitchFamily="34" charset="0"/>
              <a:buChar char="•"/>
              <a:defRPr/>
            </a:pPr>
            <a:endParaRPr lang="en-US" sz="2400" dirty="0"/>
          </a:p>
          <a:p>
            <a:pPr lvl="1" eaLnBrk="1" hangingPunct="1">
              <a:lnSpc>
                <a:spcPct val="80000"/>
              </a:lnSpc>
              <a:buFont typeface="Arial" panose="020B0604020202020204" pitchFamily="34" charset="0"/>
              <a:buChar char="•"/>
              <a:defRPr/>
            </a:pPr>
            <a:r>
              <a:rPr lang="en-US" sz="2400" dirty="0" smtClean="0"/>
              <a:t>Leverage relationships with civilian partners: locals, IPI, interagency, IGOs, NGOs, etc.</a:t>
            </a:r>
            <a:endParaRPr lang="en-US" sz="1600" dirty="0" smtClean="0"/>
          </a:p>
          <a:p>
            <a:pPr lvl="1" eaLnBrk="1" hangingPunct="1">
              <a:lnSpc>
                <a:spcPct val="80000"/>
              </a:lnSpc>
              <a:buFont typeface="Arial" panose="020B0604020202020204" pitchFamily="34" charset="0"/>
              <a:buChar char="•"/>
              <a:defRPr/>
            </a:pPr>
            <a:endParaRPr lang="en-US" sz="1600" dirty="0"/>
          </a:p>
          <a:p>
            <a:pPr lvl="1" eaLnBrk="1" hangingPunct="1">
              <a:lnSpc>
                <a:spcPct val="80000"/>
              </a:lnSpc>
              <a:buFont typeface="Arial" panose="020B0604020202020204" pitchFamily="34" charset="0"/>
              <a:buChar char="•"/>
              <a:defRPr/>
            </a:pPr>
            <a:r>
              <a:rPr lang="en-US" sz="2400" dirty="0" smtClean="0"/>
              <a:t>Minimize civilian interference and </a:t>
            </a:r>
            <a:r>
              <a:rPr lang="en-US" sz="2400" dirty="0"/>
              <a:t>		 </a:t>
            </a:r>
            <a:r>
              <a:rPr lang="en-US" sz="2400" dirty="0" smtClean="0"/>
              <a:t>    maximize support</a:t>
            </a:r>
          </a:p>
          <a:p>
            <a:pPr lvl="1" eaLnBrk="1" hangingPunct="1">
              <a:lnSpc>
                <a:spcPct val="80000"/>
              </a:lnSpc>
              <a:buClr>
                <a:schemeClr val="tx1">
                  <a:lumMod val="50000"/>
                  <a:lumOff val="50000"/>
                </a:schemeClr>
              </a:buClr>
              <a:defRPr/>
            </a:pPr>
            <a:endParaRPr lang="en-US" sz="2400" dirty="0" smtClean="0"/>
          </a:p>
          <a:p>
            <a:pPr lvl="1" eaLnBrk="1" hangingPunct="1">
              <a:lnSpc>
                <a:spcPct val="80000"/>
              </a:lnSpc>
              <a:buClr>
                <a:schemeClr val="tx1">
                  <a:lumMod val="50000"/>
                  <a:lumOff val="50000"/>
                </a:schemeClr>
              </a:buClr>
              <a:defRPr/>
            </a:pPr>
            <a:endParaRPr lang="en-US" sz="2400" dirty="0"/>
          </a:p>
          <a:p>
            <a:pPr lvl="1" eaLnBrk="1" hangingPunct="1">
              <a:lnSpc>
                <a:spcPct val="80000"/>
              </a:lnSpc>
              <a:buClr>
                <a:schemeClr val="tx1">
                  <a:lumMod val="50000"/>
                  <a:lumOff val="50000"/>
                </a:schemeClr>
              </a:buClr>
              <a:defRPr/>
            </a:pPr>
            <a:endParaRPr lang="en-US" sz="2400" dirty="0" smtClean="0"/>
          </a:p>
          <a:p>
            <a:pPr marL="411163" lvl="1" indent="0" eaLnBrk="1" hangingPunct="1">
              <a:buClr>
                <a:schemeClr val="tx1">
                  <a:lumMod val="50000"/>
                  <a:lumOff val="50000"/>
                </a:schemeClr>
              </a:buClr>
              <a:buFont typeface="Arial" charset="0"/>
              <a:buNone/>
              <a:defRPr/>
            </a:pPr>
            <a:r>
              <a:rPr lang="en-US" sz="2400" dirty="0" smtClean="0"/>
              <a:t> </a:t>
            </a:r>
          </a:p>
        </p:txBody>
      </p:sp>
      <p:pic>
        <p:nvPicPr>
          <p:cNvPr id="22533" name="Picture 13" descr="Afghanistan 2009 2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4572000"/>
            <a:ext cx="2091266" cy="19812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2928B5AA-529F-49C6-8CD7-73EF8CC36518}" type="slidenum">
              <a:rPr lang="en-US" smtClean="0"/>
              <a:pPr/>
              <a:t>9</a:t>
            </a:fld>
            <a:endParaRPr lang="en-US"/>
          </a:p>
        </p:txBody>
      </p:sp>
    </p:spTree>
    <p:extLst>
      <p:ext uri="{BB962C8B-B14F-4D97-AF65-F5344CB8AC3E}">
        <p14:creationId xmlns:p14="http://schemas.microsoft.com/office/powerpoint/2010/main" val="247970322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CERTEX CONF BRIEF">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2_CERTEX CONF BRIEF">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ERTEX CONF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ERTEX CONF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ERTEX CONF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ERTEX CONF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ERTEX CONF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ERTEX CONF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ERTEX CONF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18 Oct 2011_Theme1">
  <a:themeElements>
    <a:clrScheme name="Custom 29">
      <a:dk1>
        <a:srgbClr val="000000"/>
      </a:dk1>
      <a:lt1>
        <a:srgbClr val="FFFFFF"/>
      </a:lt1>
      <a:dk2>
        <a:srgbClr val="D1282E"/>
      </a:dk2>
      <a:lt2>
        <a:srgbClr val="FBD95A"/>
      </a:lt2>
      <a:accent1>
        <a:srgbClr val="7A7A7A"/>
      </a:accent1>
      <a:accent2>
        <a:srgbClr val="7A7A7A"/>
      </a:accent2>
      <a:accent3>
        <a:srgbClr val="445D9B"/>
      </a:accent3>
      <a:accent4>
        <a:srgbClr val="484A59"/>
      </a:accent4>
      <a:accent5>
        <a:srgbClr val="D1282E"/>
      </a:accent5>
      <a:accent6>
        <a:srgbClr val="C8AC5C"/>
      </a:accent6>
      <a:hlink>
        <a:srgbClr val="A38737"/>
      </a:hlink>
      <a:folHlink>
        <a:srgbClr val="D1282E"/>
      </a:folHlink>
    </a:clrScheme>
    <a:fontScheme name="Custom 1">
      <a:majorFont>
        <a:latin typeface="Times New Roman"/>
        <a:ea typeface=""/>
        <a:cs typeface=""/>
      </a:majorFont>
      <a:minorFont>
        <a:latin typeface="Arial"/>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txDef>
      <a:spPr bwMode="auto">
        <a:noFill/>
        <a:ln w="9525">
          <a:noFill/>
          <a:miter lim="800000"/>
          <a:headEnd/>
          <a:tailEnd/>
        </a:ln>
      </a:spPr>
      <a:bodyPr wrap="square">
        <a:spAutoFit/>
      </a:bodyPr>
      <a:lstStyle>
        <a:defPPr marL="0" marR="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smtClean="0">
            <a:ln>
              <a:noFill/>
            </a:ln>
            <a:solidFill>
              <a:sysClr val="windowText" lastClr="000000"/>
            </a:solidFill>
            <a:effectLst/>
            <a:uLnTx/>
            <a:uFillTx/>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5B2ABA219F54E89DD31627AA59DB7" ma:contentTypeVersion="1" ma:contentTypeDescription="Create a new document." ma:contentTypeScope="" ma:versionID="cff3c2b8db6dca62902419090f107e6a">
  <xsd:schema xmlns:xsd="http://www.w3.org/2001/XMLSchema" xmlns:p="http://schemas.microsoft.com/office/2006/metadata/properties" targetNamespace="http://schemas.microsoft.com/office/2006/metadata/properties" ma:root="true" ma:fieldsID="6249e39bcfa5bbbff18de02cb01384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72C6FEE-8715-4624-8EFB-F1E60D27125C}">
  <ds:schemaRef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D5990E52-9428-4D38-9A04-EB9A2655A31C}">
  <ds:schemaRefs>
    <ds:schemaRef ds:uri="http://schemas.microsoft.com/sharepoint/v3/contenttype/forms"/>
  </ds:schemaRefs>
</ds:datastoreItem>
</file>

<file path=customXml/itemProps3.xml><?xml version="1.0" encoding="utf-8"?>
<ds:datastoreItem xmlns:ds="http://schemas.openxmlformats.org/officeDocument/2006/customXml" ds:itemID="{9BE011F6-0ECC-4ADA-8CAD-956487860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8523</TotalTime>
  <Pages>19</Pages>
  <Words>4312</Words>
  <Application>Microsoft Office PowerPoint</Application>
  <PresentationFormat>On-screen Show (4:3)</PresentationFormat>
  <Paragraphs>731</Paragraphs>
  <Slides>27</Slides>
  <Notes>23</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2_CERTEX CONF BRIEF</vt:lpstr>
      <vt:lpstr>Custom Design</vt:lpstr>
      <vt:lpstr>4_18 Oct 2011_Theme1</vt:lpstr>
      <vt:lpstr>PowerPoint Presentation</vt:lpstr>
      <vt:lpstr>Agenda</vt:lpstr>
      <vt:lpstr>Purpose of USMC Civil Affairs</vt:lpstr>
      <vt:lpstr>PowerPoint Presentation</vt:lpstr>
      <vt:lpstr>USMC CA Capabilities</vt:lpstr>
      <vt:lpstr>CA Core Tasks</vt:lpstr>
      <vt:lpstr>CMO and CA</vt:lpstr>
      <vt:lpstr>CMO vs CA</vt:lpstr>
      <vt:lpstr>CMO and the MAGTF</vt:lpstr>
      <vt:lpstr>PowerPoint Presentation</vt:lpstr>
      <vt:lpstr>CA Core Tasks in the  Range of Military Operations</vt:lpstr>
      <vt:lpstr>PowerPoint Presentation</vt:lpstr>
      <vt:lpstr>PowerPoint Presentation</vt:lpstr>
      <vt:lpstr>PowerPoint Presentation</vt:lpstr>
      <vt:lpstr>USMC Total CA Structure</vt:lpstr>
      <vt:lpstr>Civil Affairs Groups (RC)</vt:lpstr>
      <vt:lpstr>CA Detachment (AC)</vt:lpstr>
      <vt:lpstr>Additional CA Billets</vt:lpstr>
      <vt:lpstr>Questions?</vt:lpstr>
      <vt:lpstr>BACKUPS</vt:lpstr>
      <vt:lpstr>Summary</vt:lpstr>
      <vt:lpstr>Definitions</vt:lpstr>
      <vt:lpstr>CMO Related MAGTF Tasks</vt:lpstr>
      <vt:lpstr>CMO Planning Considerations</vt:lpstr>
      <vt:lpstr>CMO Tactical Level Tasks</vt:lpstr>
      <vt:lpstr>CA Organizations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dc:creator>
  <cp:lastModifiedBy>Jabinal CIV James A</cp:lastModifiedBy>
  <cp:revision>63</cp:revision>
  <cp:lastPrinted>2015-09-17T16:03:48Z</cp:lastPrinted>
  <dcterms:created xsi:type="dcterms:W3CDTF">1997-07-24T16:11:26Z</dcterms:created>
  <dcterms:modified xsi:type="dcterms:W3CDTF">2016-03-31T11:45:49Z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0x0101002B85B2ABA219F54E89DD31627AA59DB7</vt:lpwstr>
  </property>
</Properties>
</file>